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0" r:id="rId4"/>
    <p:sldId id="261" r:id="rId5"/>
    <p:sldId id="262" r:id="rId6"/>
    <p:sldId id="263" r:id="rId7"/>
    <p:sldId id="264" r:id="rId8"/>
    <p:sldId id="265" r:id="rId9"/>
    <p:sldId id="266" r:id="rId10"/>
    <p:sldId id="267" r:id="rId11"/>
    <p:sldId id="258" r:id="rId12"/>
    <p:sldId id="268" r:id="rId13"/>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80" d="100"/>
          <a:sy n="80" d="100"/>
        </p:scale>
        <p:origin x="22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DA312653-3A6B-4240-A45E-3FB099792CDE}" type="datetimeFigureOut">
              <a:rPr lang="fa-IR" smtClean="0"/>
              <a:t>17/01/1441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3825771-1C4C-497C-B6DF-B4BD995DA757}" type="slidenum">
              <a:rPr lang="fa-IR" smtClean="0"/>
              <a:t>‹#›</a:t>
            </a:fld>
            <a:endParaRPr lang="fa-IR"/>
          </a:p>
        </p:txBody>
      </p:sp>
    </p:spTree>
    <p:extLst>
      <p:ext uri="{BB962C8B-B14F-4D97-AF65-F5344CB8AC3E}">
        <p14:creationId xmlns:p14="http://schemas.microsoft.com/office/powerpoint/2010/main" val="962035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A312653-3A6B-4240-A45E-3FB099792CDE}" type="datetimeFigureOut">
              <a:rPr lang="fa-IR" smtClean="0"/>
              <a:t>17/01/1441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3825771-1C4C-497C-B6DF-B4BD995DA757}" type="slidenum">
              <a:rPr lang="fa-IR" smtClean="0"/>
              <a:t>‹#›</a:t>
            </a:fld>
            <a:endParaRPr lang="fa-IR"/>
          </a:p>
        </p:txBody>
      </p:sp>
    </p:spTree>
    <p:extLst>
      <p:ext uri="{BB962C8B-B14F-4D97-AF65-F5344CB8AC3E}">
        <p14:creationId xmlns:p14="http://schemas.microsoft.com/office/powerpoint/2010/main" val="2114704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A312653-3A6B-4240-A45E-3FB099792CDE}" type="datetimeFigureOut">
              <a:rPr lang="fa-IR" smtClean="0"/>
              <a:t>17/01/1441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3825771-1C4C-497C-B6DF-B4BD995DA757}" type="slidenum">
              <a:rPr lang="fa-IR" smtClean="0"/>
              <a:t>‹#›</a:t>
            </a:fld>
            <a:endParaRPr lang="fa-IR"/>
          </a:p>
        </p:txBody>
      </p:sp>
    </p:spTree>
    <p:extLst>
      <p:ext uri="{BB962C8B-B14F-4D97-AF65-F5344CB8AC3E}">
        <p14:creationId xmlns:p14="http://schemas.microsoft.com/office/powerpoint/2010/main" val="3994076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A312653-3A6B-4240-A45E-3FB099792CDE}" type="datetimeFigureOut">
              <a:rPr lang="fa-IR" smtClean="0"/>
              <a:t>17/01/1441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3825771-1C4C-497C-B6DF-B4BD995DA757}" type="slidenum">
              <a:rPr lang="fa-IR" smtClean="0"/>
              <a:t>‹#›</a:t>
            </a:fld>
            <a:endParaRPr lang="fa-IR"/>
          </a:p>
        </p:txBody>
      </p:sp>
    </p:spTree>
    <p:extLst>
      <p:ext uri="{BB962C8B-B14F-4D97-AF65-F5344CB8AC3E}">
        <p14:creationId xmlns:p14="http://schemas.microsoft.com/office/powerpoint/2010/main" val="44442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312653-3A6B-4240-A45E-3FB099792CDE}" type="datetimeFigureOut">
              <a:rPr lang="fa-IR" smtClean="0"/>
              <a:t>17/01/1441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3825771-1C4C-497C-B6DF-B4BD995DA757}" type="slidenum">
              <a:rPr lang="fa-IR" smtClean="0"/>
              <a:t>‹#›</a:t>
            </a:fld>
            <a:endParaRPr lang="fa-IR"/>
          </a:p>
        </p:txBody>
      </p:sp>
    </p:spTree>
    <p:extLst>
      <p:ext uri="{BB962C8B-B14F-4D97-AF65-F5344CB8AC3E}">
        <p14:creationId xmlns:p14="http://schemas.microsoft.com/office/powerpoint/2010/main" val="121742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DA312653-3A6B-4240-A45E-3FB099792CDE}" type="datetimeFigureOut">
              <a:rPr lang="fa-IR" smtClean="0"/>
              <a:t>17/01/1441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3825771-1C4C-497C-B6DF-B4BD995DA757}" type="slidenum">
              <a:rPr lang="fa-IR" smtClean="0"/>
              <a:t>‹#›</a:t>
            </a:fld>
            <a:endParaRPr lang="fa-IR"/>
          </a:p>
        </p:txBody>
      </p:sp>
    </p:spTree>
    <p:extLst>
      <p:ext uri="{BB962C8B-B14F-4D97-AF65-F5344CB8AC3E}">
        <p14:creationId xmlns:p14="http://schemas.microsoft.com/office/powerpoint/2010/main" val="432875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DA312653-3A6B-4240-A45E-3FB099792CDE}" type="datetimeFigureOut">
              <a:rPr lang="fa-IR" smtClean="0"/>
              <a:t>17/01/1441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B3825771-1C4C-497C-B6DF-B4BD995DA757}" type="slidenum">
              <a:rPr lang="fa-IR" smtClean="0"/>
              <a:t>‹#›</a:t>
            </a:fld>
            <a:endParaRPr lang="fa-IR"/>
          </a:p>
        </p:txBody>
      </p:sp>
    </p:spTree>
    <p:extLst>
      <p:ext uri="{BB962C8B-B14F-4D97-AF65-F5344CB8AC3E}">
        <p14:creationId xmlns:p14="http://schemas.microsoft.com/office/powerpoint/2010/main" val="304828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DA312653-3A6B-4240-A45E-3FB099792CDE}" type="datetimeFigureOut">
              <a:rPr lang="fa-IR" smtClean="0"/>
              <a:t>17/01/1441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B3825771-1C4C-497C-B6DF-B4BD995DA757}" type="slidenum">
              <a:rPr lang="fa-IR" smtClean="0"/>
              <a:t>‹#›</a:t>
            </a:fld>
            <a:endParaRPr lang="fa-IR"/>
          </a:p>
        </p:txBody>
      </p:sp>
    </p:spTree>
    <p:extLst>
      <p:ext uri="{BB962C8B-B14F-4D97-AF65-F5344CB8AC3E}">
        <p14:creationId xmlns:p14="http://schemas.microsoft.com/office/powerpoint/2010/main" val="4059813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312653-3A6B-4240-A45E-3FB099792CDE}" type="datetimeFigureOut">
              <a:rPr lang="fa-IR" smtClean="0"/>
              <a:t>17/01/1441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B3825771-1C4C-497C-B6DF-B4BD995DA757}" type="slidenum">
              <a:rPr lang="fa-IR" smtClean="0"/>
              <a:t>‹#›</a:t>
            </a:fld>
            <a:endParaRPr lang="fa-IR"/>
          </a:p>
        </p:txBody>
      </p:sp>
    </p:spTree>
    <p:extLst>
      <p:ext uri="{BB962C8B-B14F-4D97-AF65-F5344CB8AC3E}">
        <p14:creationId xmlns:p14="http://schemas.microsoft.com/office/powerpoint/2010/main" val="2754205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312653-3A6B-4240-A45E-3FB099792CDE}" type="datetimeFigureOut">
              <a:rPr lang="fa-IR" smtClean="0"/>
              <a:t>17/01/1441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3825771-1C4C-497C-B6DF-B4BD995DA757}" type="slidenum">
              <a:rPr lang="fa-IR" smtClean="0"/>
              <a:t>‹#›</a:t>
            </a:fld>
            <a:endParaRPr lang="fa-IR"/>
          </a:p>
        </p:txBody>
      </p:sp>
    </p:spTree>
    <p:extLst>
      <p:ext uri="{BB962C8B-B14F-4D97-AF65-F5344CB8AC3E}">
        <p14:creationId xmlns:p14="http://schemas.microsoft.com/office/powerpoint/2010/main" val="4070895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312653-3A6B-4240-A45E-3FB099792CDE}" type="datetimeFigureOut">
              <a:rPr lang="fa-IR" smtClean="0"/>
              <a:t>17/01/1441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3825771-1C4C-497C-B6DF-B4BD995DA757}" type="slidenum">
              <a:rPr lang="fa-IR" smtClean="0"/>
              <a:t>‹#›</a:t>
            </a:fld>
            <a:endParaRPr lang="fa-IR"/>
          </a:p>
        </p:txBody>
      </p:sp>
    </p:spTree>
    <p:extLst>
      <p:ext uri="{BB962C8B-B14F-4D97-AF65-F5344CB8AC3E}">
        <p14:creationId xmlns:p14="http://schemas.microsoft.com/office/powerpoint/2010/main" val="1718384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5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A312653-3A6B-4240-A45E-3FB099792CDE}" type="datetimeFigureOut">
              <a:rPr lang="fa-IR" smtClean="0"/>
              <a:t>17/01/1441</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3825771-1C4C-497C-B6DF-B4BD995DA757}" type="slidenum">
              <a:rPr lang="fa-IR" smtClean="0"/>
              <a:t>‹#›</a:t>
            </a:fld>
            <a:endParaRPr lang="fa-IR"/>
          </a:p>
        </p:txBody>
      </p:sp>
    </p:spTree>
    <p:extLst>
      <p:ext uri="{BB962C8B-B14F-4D97-AF65-F5344CB8AC3E}">
        <p14:creationId xmlns:p14="http://schemas.microsoft.com/office/powerpoint/2010/main" val="41856198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50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 name="TextBox 4"/>
          <p:cNvSpPr txBox="1"/>
          <p:nvPr/>
        </p:nvSpPr>
        <p:spPr>
          <a:xfrm>
            <a:off x="672238" y="2809201"/>
            <a:ext cx="11146972" cy="769441"/>
          </a:xfrm>
          <a:prstGeom prst="rect">
            <a:avLst/>
          </a:prstGeom>
          <a:noFill/>
        </p:spPr>
        <p:txBody>
          <a:bodyPr wrap="square" rtlCol="1">
            <a:spAutoFit/>
          </a:bodyPr>
          <a:lstStyle/>
          <a:p>
            <a:pPr algn="ctr"/>
            <a:r>
              <a:rPr lang="fa-IR" sz="4400" b="1" dirty="0" smtClean="0">
                <a:cs typeface="B Titr" panose="00000700000000000000" pitchFamily="2" charset="-78"/>
              </a:rPr>
              <a:t>جهانی شدن و منطقه گرایی</a:t>
            </a:r>
            <a:endParaRPr lang="fa-IR" sz="4400" b="1" dirty="0">
              <a:cs typeface="B Titr" panose="00000700000000000000" pitchFamily="2" charset="-78"/>
            </a:endParaRPr>
          </a:p>
        </p:txBody>
      </p:sp>
    </p:spTree>
    <p:extLst>
      <p:ext uri="{BB962C8B-B14F-4D97-AF65-F5344CB8AC3E}">
        <p14:creationId xmlns:p14="http://schemas.microsoft.com/office/powerpoint/2010/main" val="21682050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 y="0"/>
            <a:ext cx="12192000" cy="1175657"/>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44" name="Rounded Rectangle 43"/>
          <p:cNvSpPr/>
          <p:nvPr/>
        </p:nvSpPr>
        <p:spPr>
          <a:xfrm>
            <a:off x="4296231" y="399435"/>
            <a:ext cx="1576708" cy="7856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5" name="Rounded Rectangle 44"/>
          <p:cNvSpPr/>
          <p:nvPr/>
        </p:nvSpPr>
        <p:spPr>
          <a:xfrm>
            <a:off x="2371714"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6" name="Rounded Rectangle 45"/>
          <p:cNvSpPr/>
          <p:nvPr/>
        </p:nvSpPr>
        <p:spPr>
          <a:xfrm>
            <a:off x="385219"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5" name="TextBox 14"/>
          <p:cNvSpPr txBox="1"/>
          <p:nvPr/>
        </p:nvSpPr>
        <p:spPr>
          <a:xfrm>
            <a:off x="4290745" y="487019"/>
            <a:ext cx="1571222" cy="646331"/>
          </a:xfrm>
          <a:prstGeom prst="rect">
            <a:avLst/>
          </a:prstGeom>
          <a:noFill/>
        </p:spPr>
        <p:txBody>
          <a:bodyPr wrap="square" rtlCol="1">
            <a:spAutoFit/>
          </a:bodyPr>
          <a:lstStyle/>
          <a:p>
            <a:pPr algn="ctr"/>
            <a:r>
              <a:rPr lang="fa-IR" dirty="0" smtClean="0">
                <a:solidFill>
                  <a:srgbClr val="FF0000"/>
                </a:solidFill>
                <a:cs typeface="B Titr" panose="00000700000000000000" pitchFamily="2" charset="-78"/>
              </a:rPr>
              <a:t>جهانی شدن در ایران</a:t>
            </a:r>
            <a:endParaRPr lang="fa-IR" dirty="0">
              <a:solidFill>
                <a:srgbClr val="FF0000"/>
              </a:solidFill>
              <a:cs typeface="B Titr" panose="00000700000000000000" pitchFamily="2" charset="-78"/>
            </a:endParaRPr>
          </a:p>
        </p:txBody>
      </p:sp>
      <p:sp>
        <p:nvSpPr>
          <p:cNvPr id="16" name="TextBox 15"/>
          <p:cNvSpPr txBox="1"/>
          <p:nvPr/>
        </p:nvSpPr>
        <p:spPr>
          <a:xfrm>
            <a:off x="2401915" y="382662"/>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جمع بندی</a:t>
            </a:r>
            <a:endParaRPr lang="fa-IR" dirty="0">
              <a:solidFill>
                <a:schemeClr val="bg1"/>
              </a:solidFill>
              <a:cs typeface="B Titr" panose="00000700000000000000" pitchFamily="2" charset="-78"/>
            </a:endParaRPr>
          </a:p>
        </p:txBody>
      </p:sp>
      <p:sp>
        <p:nvSpPr>
          <p:cNvPr id="17" name="TextBox 16"/>
          <p:cNvSpPr txBox="1"/>
          <p:nvPr/>
        </p:nvSpPr>
        <p:spPr>
          <a:xfrm>
            <a:off x="316961" y="277957"/>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منابع</a:t>
            </a:r>
            <a:endParaRPr lang="fa-IR" dirty="0">
              <a:solidFill>
                <a:schemeClr val="bg1"/>
              </a:solidFill>
              <a:cs typeface="B Titr" panose="00000700000000000000" pitchFamily="2" charset="-78"/>
            </a:endParaRPr>
          </a:p>
        </p:txBody>
      </p:sp>
      <p:sp>
        <p:nvSpPr>
          <p:cNvPr id="48" name="TextBox 47"/>
          <p:cNvSpPr txBox="1"/>
          <p:nvPr/>
        </p:nvSpPr>
        <p:spPr>
          <a:xfrm>
            <a:off x="6288609" y="1526907"/>
            <a:ext cx="5147215" cy="523220"/>
          </a:xfrm>
          <a:prstGeom prst="rect">
            <a:avLst/>
          </a:prstGeom>
          <a:noFill/>
        </p:spPr>
        <p:txBody>
          <a:bodyPr wrap="square" rtlCol="1">
            <a:spAutoFit/>
          </a:bodyPr>
          <a:lstStyle/>
          <a:p>
            <a:r>
              <a:rPr lang="fa-IR" sz="2800" b="1" dirty="0" smtClean="0">
                <a:cs typeface="B Nazanin" panose="00000400000000000000" pitchFamily="2" charset="-78"/>
              </a:rPr>
              <a:t>جهانی شدن در ایران ( کلانشهر تهران )</a:t>
            </a:r>
            <a:endParaRPr lang="fa-IR" sz="2800" b="1" dirty="0">
              <a:cs typeface="B Nazanin" panose="00000400000000000000" pitchFamily="2" charset="-78"/>
            </a:endParaRPr>
          </a:p>
        </p:txBody>
      </p:sp>
      <p:sp>
        <p:nvSpPr>
          <p:cNvPr id="49" name="Cross 48"/>
          <p:cNvSpPr/>
          <p:nvPr/>
        </p:nvSpPr>
        <p:spPr>
          <a:xfrm>
            <a:off x="11558483" y="1588462"/>
            <a:ext cx="449943" cy="391886"/>
          </a:xfrm>
          <a:prstGeom prst="plus">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1" name="Striped Right Arrow 50"/>
          <p:cNvSpPr/>
          <p:nvPr/>
        </p:nvSpPr>
        <p:spPr>
          <a:xfrm rot="10800000">
            <a:off x="11435824" y="2257078"/>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5" name="TextBox 54"/>
          <p:cNvSpPr txBox="1"/>
          <p:nvPr/>
        </p:nvSpPr>
        <p:spPr>
          <a:xfrm>
            <a:off x="385219" y="2148266"/>
            <a:ext cx="11040297" cy="553998"/>
          </a:xfrm>
          <a:prstGeom prst="rect">
            <a:avLst/>
          </a:prstGeom>
          <a:noFill/>
        </p:spPr>
        <p:txBody>
          <a:bodyPr wrap="square" rtlCol="1">
            <a:spAutoFit/>
          </a:bodyPr>
          <a:lstStyle/>
          <a:p>
            <a:pPr algn="just">
              <a:lnSpc>
                <a:spcPct val="150000"/>
              </a:lnSpc>
            </a:pPr>
            <a:r>
              <a:rPr lang="fa-IR" sz="2000" b="1" dirty="0" smtClean="0">
                <a:cs typeface="B Nazanin" panose="00000400000000000000" pitchFamily="2" charset="-78"/>
              </a:rPr>
              <a:t>در کلانشهر تهران برای تبیین بیشتر موضوع چهار مورد فوق بررسی شده است :</a:t>
            </a:r>
            <a:endParaRPr lang="fa-IR" sz="2000" b="1" dirty="0">
              <a:cs typeface="B Nazanin" panose="00000400000000000000" pitchFamily="2" charset="-78"/>
            </a:endParaRPr>
          </a:p>
        </p:txBody>
      </p:sp>
      <p:sp>
        <p:nvSpPr>
          <p:cNvPr id="34" name="Rounded Rectangle 33"/>
          <p:cNvSpPr/>
          <p:nvPr/>
        </p:nvSpPr>
        <p:spPr>
          <a:xfrm>
            <a:off x="10243163"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5" name="TextBox 34"/>
          <p:cNvSpPr txBox="1"/>
          <p:nvPr/>
        </p:nvSpPr>
        <p:spPr>
          <a:xfrm>
            <a:off x="10195515" y="410688"/>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a:t>
            </a:r>
            <a:endParaRPr lang="fa-IR" dirty="0">
              <a:solidFill>
                <a:schemeClr val="bg1"/>
              </a:solidFill>
              <a:cs typeface="B Titr" panose="00000700000000000000" pitchFamily="2" charset="-78"/>
            </a:endParaRPr>
          </a:p>
        </p:txBody>
      </p:sp>
      <p:sp>
        <p:nvSpPr>
          <p:cNvPr id="29" name="Rounded Rectangle 28"/>
          <p:cNvSpPr/>
          <p:nvPr/>
        </p:nvSpPr>
        <p:spPr>
          <a:xfrm>
            <a:off x="8265886"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0" name="TextBox 29"/>
          <p:cNvSpPr txBox="1"/>
          <p:nvPr/>
        </p:nvSpPr>
        <p:spPr>
          <a:xfrm>
            <a:off x="8182925" y="402249"/>
            <a:ext cx="1765218"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ابعاد جهانی شدن</a:t>
            </a:r>
            <a:endParaRPr lang="fa-IR" dirty="0">
              <a:solidFill>
                <a:schemeClr val="bg1"/>
              </a:solidFill>
              <a:cs typeface="B Titr" panose="00000700000000000000" pitchFamily="2" charset="-78"/>
            </a:endParaRPr>
          </a:p>
        </p:txBody>
      </p:sp>
      <p:sp>
        <p:nvSpPr>
          <p:cNvPr id="26" name="Rounded Rectangle 25"/>
          <p:cNvSpPr/>
          <p:nvPr/>
        </p:nvSpPr>
        <p:spPr>
          <a:xfrm>
            <a:off x="6288609"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7" name="TextBox 26"/>
          <p:cNvSpPr txBox="1"/>
          <p:nvPr/>
        </p:nvSpPr>
        <p:spPr>
          <a:xfrm>
            <a:off x="6294094" y="402249"/>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منطقه گرایی</a:t>
            </a:r>
            <a:endParaRPr lang="fa-IR" dirty="0">
              <a:solidFill>
                <a:schemeClr val="bg1"/>
              </a:solidFill>
              <a:cs typeface="B Titr" panose="00000700000000000000" pitchFamily="2" charset="-78"/>
            </a:endParaRPr>
          </a:p>
        </p:txBody>
      </p:sp>
      <p:sp>
        <p:nvSpPr>
          <p:cNvPr id="32" name="Rounded Rectangle 31"/>
          <p:cNvSpPr/>
          <p:nvPr/>
        </p:nvSpPr>
        <p:spPr>
          <a:xfrm>
            <a:off x="7674816" y="2800403"/>
            <a:ext cx="2908300" cy="14097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3" name="Rounded Rectangle 32"/>
          <p:cNvSpPr/>
          <p:nvPr/>
        </p:nvSpPr>
        <p:spPr>
          <a:xfrm>
            <a:off x="2049195" y="2800403"/>
            <a:ext cx="2908300" cy="14097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FF0000"/>
              </a:solidFill>
            </a:endParaRPr>
          </a:p>
        </p:txBody>
      </p:sp>
      <p:sp>
        <p:nvSpPr>
          <p:cNvPr id="36" name="Rounded Rectangle 35"/>
          <p:cNvSpPr/>
          <p:nvPr/>
        </p:nvSpPr>
        <p:spPr>
          <a:xfrm>
            <a:off x="7674816" y="4832403"/>
            <a:ext cx="2908300" cy="140970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7" name="Rounded Rectangle 36"/>
          <p:cNvSpPr/>
          <p:nvPr/>
        </p:nvSpPr>
        <p:spPr>
          <a:xfrm>
            <a:off x="2082710" y="4832403"/>
            <a:ext cx="2908300" cy="1409700"/>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8" name="TextBox 37"/>
          <p:cNvSpPr txBox="1"/>
          <p:nvPr/>
        </p:nvSpPr>
        <p:spPr>
          <a:xfrm>
            <a:off x="7674816" y="3168891"/>
            <a:ext cx="2908300" cy="769441"/>
          </a:xfrm>
          <a:prstGeom prst="rect">
            <a:avLst/>
          </a:prstGeom>
          <a:noFill/>
        </p:spPr>
        <p:txBody>
          <a:bodyPr wrap="square" rtlCol="1">
            <a:spAutoFit/>
          </a:bodyPr>
          <a:lstStyle/>
          <a:p>
            <a:pPr algn="ctr"/>
            <a:r>
              <a:rPr lang="fa-IR" sz="2200" b="1" dirty="0" smtClean="0">
                <a:cs typeface="B Nazanin" panose="00000400000000000000" pitchFamily="2" charset="-78"/>
              </a:rPr>
              <a:t>توسعه فیزیکی کلانشهر تهران</a:t>
            </a:r>
            <a:endParaRPr lang="fa-IR" sz="2200" b="1" dirty="0">
              <a:cs typeface="B Nazanin" panose="00000400000000000000" pitchFamily="2" charset="-78"/>
            </a:endParaRPr>
          </a:p>
        </p:txBody>
      </p:sp>
      <p:sp>
        <p:nvSpPr>
          <p:cNvPr id="39" name="TextBox 38"/>
          <p:cNvSpPr txBox="1"/>
          <p:nvPr/>
        </p:nvSpPr>
        <p:spPr>
          <a:xfrm>
            <a:off x="2049195" y="3130125"/>
            <a:ext cx="2908300" cy="769441"/>
          </a:xfrm>
          <a:prstGeom prst="rect">
            <a:avLst/>
          </a:prstGeom>
          <a:noFill/>
        </p:spPr>
        <p:txBody>
          <a:bodyPr wrap="square" rtlCol="1">
            <a:spAutoFit/>
          </a:bodyPr>
          <a:lstStyle/>
          <a:p>
            <a:pPr algn="ctr"/>
            <a:r>
              <a:rPr lang="fa-IR" sz="2200" b="1" dirty="0" smtClean="0">
                <a:cs typeface="B Nazanin" panose="00000400000000000000" pitchFamily="2" charset="-78"/>
              </a:rPr>
              <a:t>جهانی شدن شبکه های ارتباطی کلانشهر تهران</a:t>
            </a:r>
            <a:endParaRPr lang="fa-IR" sz="2200" b="1" dirty="0">
              <a:cs typeface="B Nazanin" panose="00000400000000000000" pitchFamily="2" charset="-78"/>
            </a:endParaRPr>
          </a:p>
        </p:txBody>
      </p:sp>
      <p:sp>
        <p:nvSpPr>
          <p:cNvPr id="40" name="TextBox 39"/>
          <p:cNvSpPr txBox="1"/>
          <p:nvPr/>
        </p:nvSpPr>
        <p:spPr>
          <a:xfrm>
            <a:off x="7707180" y="5183310"/>
            <a:ext cx="2908300" cy="769441"/>
          </a:xfrm>
          <a:prstGeom prst="rect">
            <a:avLst/>
          </a:prstGeom>
          <a:noFill/>
        </p:spPr>
        <p:txBody>
          <a:bodyPr wrap="square" rtlCol="1">
            <a:spAutoFit/>
          </a:bodyPr>
          <a:lstStyle/>
          <a:p>
            <a:pPr algn="ctr"/>
            <a:r>
              <a:rPr lang="fa-IR" sz="2200" b="1" dirty="0" smtClean="0">
                <a:cs typeface="B Nazanin" panose="00000400000000000000" pitchFamily="2" charset="-78"/>
              </a:rPr>
              <a:t>تراکم شهری در کلانشهر تهران</a:t>
            </a:r>
            <a:endParaRPr lang="fa-IR" sz="2200" b="1" dirty="0">
              <a:cs typeface="B Nazanin" panose="00000400000000000000" pitchFamily="2" charset="-78"/>
            </a:endParaRPr>
          </a:p>
        </p:txBody>
      </p:sp>
      <p:sp>
        <p:nvSpPr>
          <p:cNvPr id="41" name="TextBox 40"/>
          <p:cNvSpPr txBox="1"/>
          <p:nvPr/>
        </p:nvSpPr>
        <p:spPr>
          <a:xfrm>
            <a:off x="2098892" y="5142940"/>
            <a:ext cx="2908300" cy="707886"/>
          </a:xfrm>
          <a:prstGeom prst="rect">
            <a:avLst/>
          </a:prstGeom>
          <a:noFill/>
        </p:spPr>
        <p:txBody>
          <a:bodyPr wrap="square" rtlCol="1">
            <a:spAutoFit/>
          </a:bodyPr>
          <a:lstStyle/>
          <a:p>
            <a:pPr algn="ctr"/>
            <a:r>
              <a:rPr lang="fa-IR" sz="2000" b="1" dirty="0">
                <a:cs typeface="B Nazanin" panose="00000400000000000000" pitchFamily="2" charset="-78"/>
              </a:rPr>
              <a:t>جهاني شدن و روند مهاجرت در </a:t>
            </a:r>
            <a:r>
              <a:rPr lang="fa-IR" sz="2000" b="1" dirty="0" smtClean="0">
                <a:cs typeface="B Nazanin" panose="00000400000000000000" pitchFamily="2" charset="-78"/>
              </a:rPr>
              <a:t>كلانشهرتهران</a:t>
            </a:r>
            <a:endParaRPr lang="fa-IR" sz="2000" b="1" dirty="0">
              <a:cs typeface="B Nazanin" panose="00000400000000000000"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6260" y="2826214"/>
            <a:ext cx="7477125" cy="352425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9044" y="2388064"/>
            <a:ext cx="7286625" cy="3962400"/>
          </a:xfrm>
          <a:prstGeom prst="rect">
            <a:avLst/>
          </a:prstGeom>
        </p:spPr>
      </p:pic>
    </p:spTree>
    <p:extLst>
      <p:ext uri="{BB962C8B-B14F-4D97-AF65-F5344CB8AC3E}">
        <p14:creationId xmlns:p14="http://schemas.microsoft.com/office/powerpoint/2010/main" val="3385045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4"/>
                                        </p:tgtEl>
                                        <p:attrNameLst>
                                          <p:attrName>ppt_x</p:attrName>
                                        </p:attrNameLst>
                                      </p:cBhvr>
                                      <p:tavLst>
                                        <p:tav tm="0">
                                          <p:val>
                                            <p:strVal val="ppt_x"/>
                                          </p:val>
                                        </p:tav>
                                        <p:tav tm="100000">
                                          <p:val>
                                            <p:strVal val="ppt_x"/>
                                          </p:val>
                                        </p:tav>
                                      </p:tavLst>
                                    </p:anim>
                                    <p:anim calcmode="lin" valueType="num">
                                      <p:cBhvr additive="base">
                                        <p:cTn id="13" dur="500"/>
                                        <p:tgtEl>
                                          <p:spTgt spid="4"/>
                                        </p:tgtEl>
                                        <p:attrNameLst>
                                          <p:attrName>ppt_y</p:attrName>
                                        </p:attrNameLst>
                                      </p:cBhvr>
                                      <p:tavLst>
                                        <p:tav tm="0">
                                          <p:val>
                                            <p:strVal val="ppt_y"/>
                                          </p:val>
                                        </p:tav>
                                        <p:tav tm="100000">
                                          <p:val>
                                            <p:strVal val="1+ppt_h/2"/>
                                          </p:val>
                                        </p:tav>
                                      </p:tavLst>
                                    </p:anim>
                                    <p:set>
                                      <p:cBhvr>
                                        <p:cTn id="14" dur="1" fill="hold">
                                          <p:stCondLst>
                                            <p:cond delay="499"/>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 y="0"/>
            <a:ext cx="12192000" cy="1175657"/>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32" name="Rounded Rectangle 31"/>
          <p:cNvSpPr/>
          <p:nvPr/>
        </p:nvSpPr>
        <p:spPr>
          <a:xfrm>
            <a:off x="10243163"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4" name="Rounded Rectangle 43"/>
          <p:cNvSpPr/>
          <p:nvPr/>
        </p:nvSpPr>
        <p:spPr>
          <a:xfrm>
            <a:off x="4296231"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5" name="Rounded Rectangle 44"/>
          <p:cNvSpPr/>
          <p:nvPr/>
        </p:nvSpPr>
        <p:spPr>
          <a:xfrm>
            <a:off x="2361116" y="378775"/>
            <a:ext cx="1576708" cy="7856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6" name="Rounded Rectangle 45"/>
          <p:cNvSpPr/>
          <p:nvPr/>
        </p:nvSpPr>
        <p:spPr>
          <a:xfrm>
            <a:off x="385219"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5" name="TextBox 14"/>
          <p:cNvSpPr txBox="1"/>
          <p:nvPr/>
        </p:nvSpPr>
        <p:spPr>
          <a:xfrm>
            <a:off x="4290745" y="277957"/>
            <a:ext cx="1571222" cy="646331"/>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 در ایران</a:t>
            </a:r>
            <a:endParaRPr lang="fa-IR" dirty="0">
              <a:solidFill>
                <a:schemeClr val="bg1"/>
              </a:solidFill>
              <a:cs typeface="B Titr" panose="00000700000000000000" pitchFamily="2" charset="-78"/>
            </a:endParaRPr>
          </a:p>
        </p:txBody>
      </p:sp>
      <p:sp>
        <p:nvSpPr>
          <p:cNvPr id="16" name="TextBox 15"/>
          <p:cNvSpPr txBox="1"/>
          <p:nvPr/>
        </p:nvSpPr>
        <p:spPr>
          <a:xfrm>
            <a:off x="2391317" y="571064"/>
            <a:ext cx="1571222" cy="369332"/>
          </a:xfrm>
          <a:prstGeom prst="rect">
            <a:avLst/>
          </a:prstGeom>
          <a:noFill/>
        </p:spPr>
        <p:txBody>
          <a:bodyPr wrap="square" rtlCol="1">
            <a:spAutoFit/>
          </a:bodyPr>
          <a:lstStyle/>
          <a:p>
            <a:pPr algn="ctr"/>
            <a:r>
              <a:rPr lang="fa-IR" dirty="0" smtClean="0">
                <a:solidFill>
                  <a:srgbClr val="FF0000"/>
                </a:solidFill>
                <a:cs typeface="B Titr" panose="00000700000000000000" pitchFamily="2" charset="-78"/>
              </a:rPr>
              <a:t>جمع بندی</a:t>
            </a:r>
            <a:endParaRPr lang="fa-IR" dirty="0">
              <a:solidFill>
                <a:srgbClr val="FF0000"/>
              </a:solidFill>
              <a:cs typeface="B Titr" panose="00000700000000000000" pitchFamily="2" charset="-78"/>
            </a:endParaRPr>
          </a:p>
        </p:txBody>
      </p:sp>
      <p:sp>
        <p:nvSpPr>
          <p:cNvPr id="17" name="TextBox 16"/>
          <p:cNvSpPr txBox="1"/>
          <p:nvPr/>
        </p:nvSpPr>
        <p:spPr>
          <a:xfrm>
            <a:off x="316961" y="277957"/>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منابع</a:t>
            </a:r>
            <a:endParaRPr lang="fa-IR" dirty="0">
              <a:solidFill>
                <a:schemeClr val="bg1"/>
              </a:solidFill>
              <a:cs typeface="B Titr" panose="00000700000000000000" pitchFamily="2" charset="-78"/>
            </a:endParaRPr>
          </a:p>
        </p:txBody>
      </p:sp>
      <p:sp>
        <p:nvSpPr>
          <p:cNvPr id="47" name="TextBox 46"/>
          <p:cNvSpPr txBox="1"/>
          <p:nvPr/>
        </p:nvSpPr>
        <p:spPr>
          <a:xfrm>
            <a:off x="10195515" y="410688"/>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a:t>
            </a:r>
            <a:endParaRPr lang="fa-IR" dirty="0">
              <a:solidFill>
                <a:schemeClr val="bg1"/>
              </a:solidFill>
              <a:cs typeface="B Titr" panose="00000700000000000000" pitchFamily="2" charset="-78"/>
            </a:endParaRPr>
          </a:p>
        </p:txBody>
      </p:sp>
      <p:sp>
        <p:nvSpPr>
          <p:cNvPr id="48" name="TextBox 47"/>
          <p:cNvSpPr txBox="1"/>
          <p:nvPr/>
        </p:nvSpPr>
        <p:spPr>
          <a:xfrm>
            <a:off x="6288609" y="1526907"/>
            <a:ext cx="5147215" cy="523220"/>
          </a:xfrm>
          <a:prstGeom prst="rect">
            <a:avLst/>
          </a:prstGeom>
          <a:noFill/>
        </p:spPr>
        <p:txBody>
          <a:bodyPr wrap="square" rtlCol="1">
            <a:spAutoFit/>
          </a:bodyPr>
          <a:lstStyle/>
          <a:p>
            <a:r>
              <a:rPr lang="fa-IR" sz="2800" b="1" dirty="0" smtClean="0">
                <a:cs typeface="B Nazanin" panose="00000400000000000000" pitchFamily="2" charset="-78"/>
              </a:rPr>
              <a:t>جمع بندی</a:t>
            </a:r>
            <a:endParaRPr lang="fa-IR" sz="2800" b="1" dirty="0">
              <a:cs typeface="B Nazanin" panose="00000400000000000000" pitchFamily="2" charset="-78"/>
            </a:endParaRPr>
          </a:p>
        </p:txBody>
      </p:sp>
      <p:sp>
        <p:nvSpPr>
          <p:cNvPr id="49" name="Cross 48"/>
          <p:cNvSpPr/>
          <p:nvPr/>
        </p:nvSpPr>
        <p:spPr>
          <a:xfrm>
            <a:off x="11558483" y="1588462"/>
            <a:ext cx="449943" cy="391886"/>
          </a:xfrm>
          <a:prstGeom prst="plus">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8" name="Rounded Rectangle 67"/>
          <p:cNvSpPr/>
          <p:nvPr/>
        </p:nvSpPr>
        <p:spPr>
          <a:xfrm>
            <a:off x="8265886"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9" name="Rounded Rectangle 68"/>
          <p:cNvSpPr/>
          <p:nvPr/>
        </p:nvSpPr>
        <p:spPr>
          <a:xfrm>
            <a:off x="6288609"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0" name="TextBox 69"/>
          <p:cNvSpPr txBox="1"/>
          <p:nvPr/>
        </p:nvSpPr>
        <p:spPr>
          <a:xfrm>
            <a:off x="8182925" y="402249"/>
            <a:ext cx="1765218"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ابعاد جهانی شدن</a:t>
            </a:r>
            <a:endParaRPr lang="fa-IR" dirty="0">
              <a:solidFill>
                <a:schemeClr val="bg1"/>
              </a:solidFill>
              <a:cs typeface="B Titr" panose="00000700000000000000" pitchFamily="2" charset="-78"/>
            </a:endParaRPr>
          </a:p>
        </p:txBody>
      </p:sp>
      <p:sp>
        <p:nvSpPr>
          <p:cNvPr id="71" name="TextBox 70"/>
          <p:cNvSpPr txBox="1"/>
          <p:nvPr/>
        </p:nvSpPr>
        <p:spPr>
          <a:xfrm>
            <a:off x="6294094" y="402249"/>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منطقه گرایی</a:t>
            </a:r>
            <a:endParaRPr lang="fa-IR" dirty="0">
              <a:solidFill>
                <a:schemeClr val="bg1"/>
              </a:solidFill>
              <a:cs typeface="B Titr" panose="00000700000000000000" pitchFamily="2" charset="-78"/>
            </a:endParaRPr>
          </a:p>
        </p:txBody>
      </p:sp>
      <p:sp>
        <p:nvSpPr>
          <p:cNvPr id="19" name="TextBox 18"/>
          <p:cNvSpPr txBox="1"/>
          <p:nvPr/>
        </p:nvSpPr>
        <p:spPr>
          <a:xfrm>
            <a:off x="518186" y="2175408"/>
            <a:ext cx="11040297" cy="4154984"/>
          </a:xfrm>
          <a:prstGeom prst="rect">
            <a:avLst/>
          </a:prstGeom>
          <a:noFill/>
        </p:spPr>
        <p:txBody>
          <a:bodyPr wrap="square" rtlCol="1">
            <a:spAutoFit/>
          </a:bodyPr>
          <a:lstStyle/>
          <a:p>
            <a:pPr algn="just">
              <a:lnSpc>
                <a:spcPct val="150000"/>
              </a:lnSpc>
            </a:pPr>
            <a:r>
              <a:rPr lang="fa-IR" sz="2200" b="1" dirty="0" smtClean="0">
                <a:cs typeface="B Nazanin" panose="00000400000000000000" pitchFamily="2" charset="-78"/>
              </a:rPr>
              <a:t>جهاني شدن </a:t>
            </a:r>
            <a:r>
              <a:rPr lang="fa-IR" sz="2200" b="1" dirty="0">
                <a:cs typeface="B Nazanin" panose="00000400000000000000" pitchFamily="2" charset="-78"/>
              </a:rPr>
              <a:t>روند شهرنشيني را در كشورهاي در حال توسعه تسريع بخشيد و با توجه به اينكه در عصر </a:t>
            </a:r>
            <a:r>
              <a:rPr lang="fa-IR" sz="2200" b="1" dirty="0" smtClean="0">
                <a:cs typeface="B Nazanin" panose="00000400000000000000" pitchFamily="2" charset="-78"/>
              </a:rPr>
              <a:t>اطلاعات مرزهاي </a:t>
            </a:r>
            <a:r>
              <a:rPr lang="fa-IR" sz="2200" b="1" dirty="0">
                <a:cs typeface="B Nazanin" panose="00000400000000000000" pitchFamily="2" charset="-78"/>
              </a:rPr>
              <a:t>جغرافيايي و تا حدي زمان اهميت گذشته خود را در مقابل </a:t>
            </a:r>
            <a:r>
              <a:rPr lang="fa-IR" sz="2200" b="1" dirty="0" smtClean="0">
                <a:cs typeface="B Nazanin" panose="00000400000000000000" pitchFamily="2" charset="-78"/>
              </a:rPr>
              <a:t>فناوريهاي جديد </a:t>
            </a:r>
            <a:r>
              <a:rPr lang="fa-IR" sz="2200" b="1" dirty="0">
                <a:cs typeface="B Nazanin" panose="00000400000000000000" pitchFamily="2" charset="-78"/>
              </a:rPr>
              <a:t>از دست </a:t>
            </a:r>
            <a:r>
              <a:rPr lang="fa-IR" sz="2200" b="1" dirty="0" smtClean="0">
                <a:cs typeface="B Nazanin" panose="00000400000000000000" pitchFamily="2" charset="-78"/>
              </a:rPr>
              <a:t>خواهدداد.</a:t>
            </a:r>
          </a:p>
          <a:p>
            <a:pPr algn="just">
              <a:lnSpc>
                <a:spcPct val="150000"/>
              </a:lnSpc>
            </a:pPr>
            <a:r>
              <a:rPr lang="fa-IR" sz="2200" b="1" dirty="0">
                <a:cs typeface="B Nazanin" panose="00000400000000000000" pitchFamily="2" charset="-78"/>
              </a:rPr>
              <a:t>در اين فرآيند يك سري ارزشها، نمادها، الگوها و طرحها براي </a:t>
            </a:r>
            <a:r>
              <a:rPr lang="fa-IR" sz="2200" b="1" dirty="0" smtClean="0">
                <a:cs typeface="B Nazanin" panose="00000400000000000000" pitchFamily="2" charset="-78"/>
              </a:rPr>
              <a:t>كلانشهرهاي كشورهاي </a:t>
            </a:r>
            <a:r>
              <a:rPr lang="fa-IR" sz="2200" b="1" dirty="0">
                <a:cs typeface="B Nazanin" panose="00000400000000000000" pitchFamily="2" charset="-78"/>
              </a:rPr>
              <a:t>در حال توسعه با توجه به فراگيرشدن آن در نظر گرفته شده است </a:t>
            </a:r>
            <a:r>
              <a:rPr lang="fa-IR" sz="2200" b="1" dirty="0" smtClean="0">
                <a:cs typeface="B Nazanin" panose="00000400000000000000" pitchFamily="2" charset="-78"/>
              </a:rPr>
              <a:t>كه از </a:t>
            </a:r>
            <a:r>
              <a:rPr lang="fa-IR" sz="2200" b="1" dirty="0">
                <a:cs typeface="B Nazanin" panose="00000400000000000000" pitchFamily="2" charset="-78"/>
              </a:rPr>
              <a:t>يك طرف تعادل اكولوژيكي محيط زيست كه بستر فعاليتهاي انسان </a:t>
            </a:r>
            <a:r>
              <a:rPr lang="fa-IR" sz="2200" b="1" dirty="0" smtClean="0">
                <a:cs typeface="B Nazanin" panose="00000400000000000000" pitchFamily="2" charset="-78"/>
              </a:rPr>
              <a:t>محسوب ميشود </a:t>
            </a:r>
            <a:r>
              <a:rPr lang="fa-IR" sz="2200" b="1" dirty="0">
                <a:cs typeface="B Nazanin" panose="00000400000000000000" pitchFamily="2" charset="-78"/>
              </a:rPr>
              <a:t>را به هم ميزند. از سوي ديگر ساختار كالبدي كلانشهرها را </a:t>
            </a:r>
            <a:r>
              <a:rPr lang="fa-IR" sz="2200" b="1" dirty="0" smtClean="0">
                <a:cs typeface="B Nazanin" panose="00000400000000000000" pitchFamily="2" charset="-78"/>
              </a:rPr>
              <a:t>دگرگون مي سازد</a:t>
            </a:r>
            <a:r>
              <a:rPr lang="fa-IR" sz="2200" b="1" dirty="0">
                <a:cs typeface="B Nazanin" panose="00000400000000000000" pitchFamily="2" charset="-78"/>
              </a:rPr>
              <a:t>. </a:t>
            </a:r>
            <a:endParaRPr lang="fa-IR" sz="2200" b="1" dirty="0" smtClean="0">
              <a:cs typeface="B Nazanin" panose="00000400000000000000" pitchFamily="2" charset="-78"/>
            </a:endParaRPr>
          </a:p>
          <a:p>
            <a:pPr algn="just">
              <a:lnSpc>
                <a:spcPct val="150000"/>
              </a:lnSpc>
            </a:pPr>
            <a:r>
              <a:rPr lang="fa-IR" sz="2200" b="1" dirty="0" smtClean="0">
                <a:cs typeface="B Nazanin" panose="00000400000000000000" pitchFamily="2" charset="-78"/>
              </a:rPr>
              <a:t>ساختارهای نا همگون اجتماعی نیز به دلیل مهاجرت اغشار مختلف از نقاط گوناگون کشور دچار نا همگونی اجتماعی شده است.</a:t>
            </a:r>
            <a:endParaRPr lang="fa-IR" sz="2200" b="1" dirty="0">
              <a:cs typeface="B Nazanin" panose="00000400000000000000" pitchFamily="2" charset="-78"/>
            </a:endParaRPr>
          </a:p>
          <a:p>
            <a:pPr algn="just">
              <a:lnSpc>
                <a:spcPct val="150000"/>
              </a:lnSpc>
            </a:pPr>
            <a:endParaRPr lang="fa-IR" sz="2200" b="1" dirty="0">
              <a:cs typeface="B Nazanin" panose="00000400000000000000" pitchFamily="2" charset="-78"/>
            </a:endParaRPr>
          </a:p>
        </p:txBody>
      </p:sp>
    </p:spTree>
    <p:extLst>
      <p:ext uri="{BB962C8B-B14F-4D97-AF65-F5344CB8AC3E}">
        <p14:creationId xmlns:p14="http://schemas.microsoft.com/office/powerpoint/2010/main" val="16484654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 y="0"/>
            <a:ext cx="12192000" cy="1175657"/>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32" name="Rounded Rectangle 31"/>
          <p:cNvSpPr/>
          <p:nvPr/>
        </p:nvSpPr>
        <p:spPr>
          <a:xfrm>
            <a:off x="10243163"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4" name="Rounded Rectangle 43"/>
          <p:cNvSpPr/>
          <p:nvPr/>
        </p:nvSpPr>
        <p:spPr>
          <a:xfrm>
            <a:off x="4296231"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5" name="Rounded Rectangle 44"/>
          <p:cNvSpPr/>
          <p:nvPr/>
        </p:nvSpPr>
        <p:spPr>
          <a:xfrm>
            <a:off x="2371714"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6" name="Rounded Rectangle 45"/>
          <p:cNvSpPr/>
          <p:nvPr/>
        </p:nvSpPr>
        <p:spPr>
          <a:xfrm>
            <a:off x="379336" y="344069"/>
            <a:ext cx="1576708" cy="7856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5" name="TextBox 14"/>
          <p:cNvSpPr txBox="1"/>
          <p:nvPr/>
        </p:nvSpPr>
        <p:spPr>
          <a:xfrm>
            <a:off x="4290745" y="277957"/>
            <a:ext cx="1571222" cy="646331"/>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 در ایران</a:t>
            </a:r>
            <a:endParaRPr lang="fa-IR" dirty="0">
              <a:solidFill>
                <a:schemeClr val="bg1"/>
              </a:solidFill>
              <a:cs typeface="B Titr" panose="00000700000000000000" pitchFamily="2" charset="-78"/>
            </a:endParaRPr>
          </a:p>
        </p:txBody>
      </p:sp>
      <p:sp>
        <p:nvSpPr>
          <p:cNvPr id="16" name="TextBox 15"/>
          <p:cNvSpPr txBox="1"/>
          <p:nvPr/>
        </p:nvSpPr>
        <p:spPr>
          <a:xfrm>
            <a:off x="2401915" y="382662"/>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جمع بندی</a:t>
            </a:r>
            <a:endParaRPr lang="fa-IR" dirty="0">
              <a:solidFill>
                <a:schemeClr val="bg1"/>
              </a:solidFill>
              <a:cs typeface="B Titr" panose="00000700000000000000" pitchFamily="2" charset="-78"/>
            </a:endParaRPr>
          </a:p>
        </p:txBody>
      </p:sp>
      <p:sp>
        <p:nvSpPr>
          <p:cNvPr id="17" name="TextBox 16"/>
          <p:cNvSpPr txBox="1"/>
          <p:nvPr/>
        </p:nvSpPr>
        <p:spPr>
          <a:xfrm>
            <a:off x="351764" y="522176"/>
            <a:ext cx="1571222" cy="369332"/>
          </a:xfrm>
          <a:prstGeom prst="rect">
            <a:avLst/>
          </a:prstGeom>
          <a:noFill/>
        </p:spPr>
        <p:txBody>
          <a:bodyPr wrap="square" rtlCol="1">
            <a:spAutoFit/>
          </a:bodyPr>
          <a:lstStyle/>
          <a:p>
            <a:pPr algn="ctr"/>
            <a:r>
              <a:rPr lang="fa-IR" dirty="0" smtClean="0">
                <a:solidFill>
                  <a:srgbClr val="FF0000"/>
                </a:solidFill>
                <a:cs typeface="B Titr" panose="00000700000000000000" pitchFamily="2" charset="-78"/>
              </a:rPr>
              <a:t>منابع</a:t>
            </a:r>
            <a:endParaRPr lang="fa-IR" dirty="0">
              <a:solidFill>
                <a:srgbClr val="FF0000"/>
              </a:solidFill>
              <a:cs typeface="B Titr" panose="00000700000000000000" pitchFamily="2" charset="-78"/>
            </a:endParaRPr>
          </a:p>
        </p:txBody>
      </p:sp>
      <p:sp>
        <p:nvSpPr>
          <p:cNvPr id="47" name="TextBox 46"/>
          <p:cNvSpPr txBox="1"/>
          <p:nvPr/>
        </p:nvSpPr>
        <p:spPr>
          <a:xfrm>
            <a:off x="10195515" y="410688"/>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a:t>
            </a:r>
            <a:endParaRPr lang="fa-IR" dirty="0">
              <a:solidFill>
                <a:schemeClr val="bg1"/>
              </a:solidFill>
              <a:cs typeface="B Titr" panose="00000700000000000000" pitchFamily="2" charset="-78"/>
            </a:endParaRPr>
          </a:p>
        </p:txBody>
      </p:sp>
      <p:sp>
        <p:nvSpPr>
          <p:cNvPr id="48" name="TextBox 47"/>
          <p:cNvSpPr txBox="1"/>
          <p:nvPr/>
        </p:nvSpPr>
        <p:spPr>
          <a:xfrm>
            <a:off x="6288609" y="1526907"/>
            <a:ext cx="5147215" cy="523220"/>
          </a:xfrm>
          <a:prstGeom prst="rect">
            <a:avLst/>
          </a:prstGeom>
          <a:noFill/>
        </p:spPr>
        <p:txBody>
          <a:bodyPr wrap="square" rtlCol="1">
            <a:spAutoFit/>
          </a:bodyPr>
          <a:lstStyle/>
          <a:p>
            <a:r>
              <a:rPr lang="fa-IR" sz="2800" b="1" dirty="0" smtClean="0">
                <a:cs typeface="B Nazanin" panose="00000400000000000000" pitchFamily="2" charset="-78"/>
              </a:rPr>
              <a:t>منابع</a:t>
            </a:r>
            <a:endParaRPr lang="fa-IR" sz="2800" b="1" dirty="0">
              <a:cs typeface="B Nazanin" panose="00000400000000000000" pitchFamily="2" charset="-78"/>
            </a:endParaRPr>
          </a:p>
        </p:txBody>
      </p:sp>
      <p:sp>
        <p:nvSpPr>
          <p:cNvPr id="49" name="Cross 48"/>
          <p:cNvSpPr/>
          <p:nvPr/>
        </p:nvSpPr>
        <p:spPr>
          <a:xfrm>
            <a:off x="11558483" y="1588462"/>
            <a:ext cx="449943" cy="391886"/>
          </a:xfrm>
          <a:prstGeom prst="plus">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8" name="Rounded Rectangle 67"/>
          <p:cNvSpPr/>
          <p:nvPr/>
        </p:nvSpPr>
        <p:spPr>
          <a:xfrm>
            <a:off x="8265886"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9" name="Rounded Rectangle 68"/>
          <p:cNvSpPr/>
          <p:nvPr/>
        </p:nvSpPr>
        <p:spPr>
          <a:xfrm>
            <a:off x="6288609"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0" name="TextBox 69"/>
          <p:cNvSpPr txBox="1"/>
          <p:nvPr/>
        </p:nvSpPr>
        <p:spPr>
          <a:xfrm>
            <a:off x="8182925" y="402249"/>
            <a:ext cx="1765218"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ابعاد جهانی شدن</a:t>
            </a:r>
            <a:endParaRPr lang="fa-IR" dirty="0">
              <a:solidFill>
                <a:schemeClr val="bg1"/>
              </a:solidFill>
              <a:cs typeface="B Titr" panose="00000700000000000000" pitchFamily="2" charset="-78"/>
            </a:endParaRPr>
          </a:p>
        </p:txBody>
      </p:sp>
      <p:sp>
        <p:nvSpPr>
          <p:cNvPr id="71" name="TextBox 70"/>
          <p:cNvSpPr txBox="1"/>
          <p:nvPr/>
        </p:nvSpPr>
        <p:spPr>
          <a:xfrm>
            <a:off x="6294094" y="402249"/>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منطقه گرایی</a:t>
            </a:r>
            <a:endParaRPr lang="fa-IR" dirty="0">
              <a:solidFill>
                <a:schemeClr val="bg1"/>
              </a:solidFill>
              <a:cs typeface="B Titr" panose="00000700000000000000" pitchFamily="2" charset="-78"/>
            </a:endParaRPr>
          </a:p>
        </p:txBody>
      </p:sp>
      <p:sp>
        <p:nvSpPr>
          <p:cNvPr id="2" name="TextBox 1"/>
          <p:cNvSpPr txBox="1"/>
          <p:nvPr/>
        </p:nvSpPr>
        <p:spPr>
          <a:xfrm>
            <a:off x="766482" y="2149019"/>
            <a:ext cx="10669342" cy="4708981"/>
          </a:xfrm>
          <a:prstGeom prst="rect">
            <a:avLst/>
          </a:prstGeom>
          <a:noFill/>
        </p:spPr>
        <p:txBody>
          <a:bodyPr wrap="square" rtlCol="1">
            <a:spAutoFit/>
          </a:bodyPr>
          <a:lstStyle/>
          <a:p>
            <a:pPr>
              <a:lnSpc>
                <a:spcPct val="150000"/>
              </a:lnSpc>
            </a:pPr>
            <a:r>
              <a:rPr lang="fa-IR" sz="2000" b="1" dirty="0" smtClean="0">
                <a:cs typeface="B Nazanin" panose="00000400000000000000" pitchFamily="2" charset="-78"/>
              </a:rPr>
              <a:t>رنه شورت ، جان ؛هیون کیم،یونگ (1386).جهانی شدن و شهر(چاپ دوم). تهران : پژوهشگاه علوم انسانی ، فرهنگ و مطالعات اجتماعی جهاد دانشگاهی – سازمان انتشارات جهاد دانشگاهی</a:t>
            </a:r>
          </a:p>
          <a:p>
            <a:pPr>
              <a:lnSpc>
                <a:spcPct val="150000"/>
              </a:lnSpc>
            </a:pPr>
            <a:r>
              <a:rPr lang="fa-IR" sz="2000" b="1" dirty="0" smtClean="0">
                <a:cs typeface="B Nazanin" panose="00000400000000000000" pitchFamily="2" charset="-78"/>
              </a:rPr>
              <a:t>موسوی ، سید محمد علی (1388).جهانی شئن و منطقه گرایی : انفکاک یا همگرایی ؟ فصل نامه بین المللی روابط خارجی ، سال اول ، شماره سوم ، (ص 119-138) </a:t>
            </a:r>
          </a:p>
          <a:p>
            <a:pPr>
              <a:lnSpc>
                <a:spcPct val="150000"/>
              </a:lnSpc>
            </a:pPr>
            <a:r>
              <a:rPr lang="fa-IR" sz="2000" b="1" dirty="0" smtClean="0">
                <a:cs typeface="B Nazanin" panose="00000400000000000000" pitchFamily="2" charset="-78"/>
              </a:rPr>
              <a:t>کولایی ، الهه ؛سازمند ، بهاره (1393). جهانی شدن و منطقه گرایی نوین در شرق آسیا ، فصلنامه ژئوپلتیک_سال دهم،شماره اول ، بهار 1393</a:t>
            </a:r>
          </a:p>
          <a:p>
            <a:pPr>
              <a:lnSpc>
                <a:spcPct val="150000"/>
              </a:lnSpc>
            </a:pPr>
            <a:r>
              <a:rPr lang="fa-IR" sz="2000" b="1" dirty="0" smtClean="0">
                <a:cs typeface="B Nazanin" panose="00000400000000000000" pitchFamily="2" charset="-78"/>
              </a:rPr>
              <a:t>سراقی،عیسی ؛ ابوالفتحی،داریوش ؛ ملکی،حسین (</a:t>
            </a:r>
            <a:r>
              <a:rPr lang="fa-IR" sz="2000" b="1" dirty="0">
                <a:cs typeface="B Nazanin" panose="00000400000000000000" pitchFamily="2" charset="-78"/>
              </a:rPr>
              <a:t>1388). فرآيند جهانيشدن و تاثير آن بر روند شهرنشيني </a:t>
            </a:r>
            <a:r>
              <a:rPr lang="fa-IR" sz="2000" b="1" dirty="0" smtClean="0">
                <a:cs typeface="B Nazanin" panose="00000400000000000000" pitchFamily="2" charset="-78"/>
              </a:rPr>
              <a:t>دركلان </a:t>
            </a:r>
            <a:r>
              <a:rPr lang="fa-IR" sz="2000" b="1" dirty="0">
                <a:cs typeface="B Nazanin" panose="00000400000000000000" pitchFamily="2" charset="-78"/>
              </a:rPr>
              <a:t>شهرهاي كشورهاي درحال توسعه (</a:t>
            </a:r>
            <a:r>
              <a:rPr lang="fa-IR" sz="2000" b="1" dirty="0" smtClean="0">
                <a:cs typeface="B Nazanin" panose="00000400000000000000" pitchFamily="2" charset="-78"/>
              </a:rPr>
              <a:t>نمونه موردي:كلان </a:t>
            </a:r>
            <a:r>
              <a:rPr lang="fa-IR" sz="2000" b="1" dirty="0">
                <a:cs typeface="B Nazanin" panose="00000400000000000000" pitchFamily="2" charset="-78"/>
              </a:rPr>
              <a:t>شهر تهران) ، نشريه تحقيقات كاربردي علوم جغرافيايي، ج 10 ، ش 13 ، تابستان 1388</a:t>
            </a:r>
            <a:endParaRPr lang="fa-IR" sz="2000" b="1" dirty="0" smtClean="0">
              <a:cs typeface="B Nazanin" panose="00000400000000000000" pitchFamily="2" charset="-78"/>
            </a:endParaRPr>
          </a:p>
          <a:p>
            <a:pPr>
              <a:lnSpc>
                <a:spcPct val="150000"/>
              </a:lnSpc>
            </a:pPr>
            <a:endParaRPr lang="fa-IR" sz="2000" b="1" dirty="0">
              <a:cs typeface="B Nazanin" panose="00000400000000000000" pitchFamily="2" charset="-78"/>
            </a:endParaRPr>
          </a:p>
        </p:txBody>
      </p:sp>
      <p:sp>
        <p:nvSpPr>
          <p:cNvPr id="4" name="Oval 3"/>
          <p:cNvSpPr/>
          <p:nvPr/>
        </p:nvSpPr>
        <p:spPr>
          <a:xfrm>
            <a:off x="11435824" y="2342282"/>
            <a:ext cx="222776" cy="2413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9" name="Oval 18"/>
          <p:cNvSpPr/>
          <p:nvPr/>
        </p:nvSpPr>
        <p:spPr>
          <a:xfrm>
            <a:off x="11435824" y="3255992"/>
            <a:ext cx="222776" cy="2413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0" name="Oval 19"/>
          <p:cNvSpPr/>
          <p:nvPr/>
        </p:nvSpPr>
        <p:spPr>
          <a:xfrm>
            <a:off x="11447095" y="4168356"/>
            <a:ext cx="222776" cy="2413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1" name="Oval 20"/>
          <p:cNvSpPr/>
          <p:nvPr/>
        </p:nvSpPr>
        <p:spPr>
          <a:xfrm>
            <a:off x="11435824" y="5086822"/>
            <a:ext cx="222776" cy="2413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extLst>
      <p:ext uri="{BB962C8B-B14F-4D97-AF65-F5344CB8AC3E}">
        <p14:creationId xmlns:p14="http://schemas.microsoft.com/office/powerpoint/2010/main" val="11094319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 y="0"/>
            <a:ext cx="12192000" cy="1175657"/>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32" name="Rounded Rectangle 31"/>
          <p:cNvSpPr/>
          <p:nvPr/>
        </p:nvSpPr>
        <p:spPr>
          <a:xfrm>
            <a:off x="10243164" y="359189"/>
            <a:ext cx="1576708" cy="7856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4" name="Rounded Rectangle 43"/>
          <p:cNvSpPr/>
          <p:nvPr/>
        </p:nvSpPr>
        <p:spPr>
          <a:xfrm>
            <a:off x="4296231"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5" name="Rounded Rectangle 44"/>
          <p:cNvSpPr/>
          <p:nvPr/>
        </p:nvSpPr>
        <p:spPr>
          <a:xfrm>
            <a:off x="2371714"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6" name="Rounded Rectangle 45"/>
          <p:cNvSpPr/>
          <p:nvPr/>
        </p:nvSpPr>
        <p:spPr>
          <a:xfrm>
            <a:off x="385219"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5" name="TextBox 14"/>
          <p:cNvSpPr txBox="1"/>
          <p:nvPr/>
        </p:nvSpPr>
        <p:spPr>
          <a:xfrm>
            <a:off x="4290745" y="277957"/>
            <a:ext cx="1571222" cy="646331"/>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 در ایران</a:t>
            </a:r>
            <a:endParaRPr lang="fa-IR" dirty="0">
              <a:solidFill>
                <a:schemeClr val="bg1"/>
              </a:solidFill>
              <a:cs typeface="B Titr" panose="00000700000000000000" pitchFamily="2" charset="-78"/>
            </a:endParaRPr>
          </a:p>
        </p:txBody>
      </p:sp>
      <p:sp>
        <p:nvSpPr>
          <p:cNvPr id="16" name="TextBox 15"/>
          <p:cNvSpPr txBox="1"/>
          <p:nvPr/>
        </p:nvSpPr>
        <p:spPr>
          <a:xfrm>
            <a:off x="2401915" y="382662"/>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جمع بندی</a:t>
            </a:r>
            <a:endParaRPr lang="fa-IR" dirty="0">
              <a:solidFill>
                <a:schemeClr val="bg1"/>
              </a:solidFill>
              <a:cs typeface="B Titr" panose="00000700000000000000" pitchFamily="2" charset="-78"/>
            </a:endParaRPr>
          </a:p>
        </p:txBody>
      </p:sp>
      <p:sp>
        <p:nvSpPr>
          <p:cNvPr id="17" name="TextBox 16"/>
          <p:cNvSpPr txBox="1"/>
          <p:nvPr/>
        </p:nvSpPr>
        <p:spPr>
          <a:xfrm>
            <a:off x="316961" y="277957"/>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منابع</a:t>
            </a:r>
            <a:endParaRPr lang="fa-IR" dirty="0">
              <a:solidFill>
                <a:schemeClr val="bg1"/>
              </a:solidFill>
              <a:cs typeface="B Titr" panose="00000700000000000000" pitchFamily="2" charset="-78"/>
            </a:endParaRPr>
          </a:p>
        </p:txBody>
      </p:sp>
      <p:sp>
        <p:nvSpPr>
          <p:cNvPr id="47" name="TextBox 46"/>
          <p:cNvSpPr txBox="1"/>
          <p:nvPr/>
        </p:nvSpPr>
        <p:spPr>
          <a:xfrm>
            <a:off x="10252381" y="567328"/>
            <a:ext cx="1571222" cy="369332"/>
          </a:xfrm>
          <a:prstGeom prst="rect">
            <a:avLst/>
          </a:prstGeom>
          <a:noFill/>
        </p:spPr>
        <p:txBody>
          <a:bodyPr wrap="square" rtlCol="1">
            <a:spAutoFit/>
          </a:bodyPr>
          <a:lstStyle/>
          <a:p>
            <a:pPr algn="ctr"/>
            <a:r>
              <a:rPr lang="fa-IR" dirty="0" smtClean="0">
                <a:solidFill>
                  <a:srgbClr val="FF0000"/>
                </a:solidFill>
                <a:cs typeface="B Titr" panose="00000700000000000000" pitchFamily="2" charset="-78"/>
              </a:rPr>
              <a:t>جهانی شدن</a:t>
            </a:r>
            <a:endParaRPr lang="fa-IR" dirty="0">
              <a:solidFill>
                <a:srgbClr val="FF0000"/>
              </a:solidFill>
              <a:cs typeface="B Titr" panose="00000700000000000000" pitchFamily="2" charset="-78"/>
            </a:endParaRPr>
          </a:p>
        </p:txBody>
      </p:sp>
      <p:sp>
        <p:nvSpPr>
          <p:cNvPr id="48" name="TextBox 47"/>
          <p:cNvSpPr txBox="1"/>
          <p:nvPr/>
        </p:nvSpPr>
        <p:spPr>
          <a:xfrm>
            <a:off x="6288609" y="1526907"/>
            <a:ext cx="5147215" cy="523220"/>
          </a:xfrm>
          <a:prstGeom prst="rect">
            <a:avLst/>
          </a:prstGeom>
          <a:noFill/>
        </p:spPr>
        <p:txBody>
          <a:bodyPr wrap="square" rtlCol="1">
            <a:spAutoFit/>
          </a:bodyPr>
          <a:lstStyle/>
          <a:p>
            <a:r>
              <a:rPr lang="fa-IR" sz="2800" b="1" dirty="0" smtClean="0">
                <a:cs typeface="B Nazanin" panose="00000400000000000000" pitchFamily="2" charset="-78"/>
              </a:rPr>
              <a:t>تعریف جهانی شدن</a:t>
            </a:r>
            <a:endParaRPr lang="fa-IR" sz="2800" b="1" dirty="0">
              <a:cs typeface="B Nazanin" panose="00000400000000000000" pitchFamily="2" charset="-78"/>
            </a:endParaRPr>
          </a:p>
        </p:txBody>
      </p:sp>
      <p:sp>
        <p:nvSpPr>
          <p:cNvPr id="49" name="Cross 48"/>
          <p:cNvSpPr/>
          <p:nvPr/>
        </p:nvSpPr>
        <p:spPr>
          <a:xfrm>
            <a:off x="11558483" y="1588462"/>
            <a:ext cx="449943" cy="391886"/>
          </a:xfrm>
          <a:prstGeom prst="plus">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1" name="Striped Right Arrow 50"/>
          <p:cNvSpPr/>
          <p:nvPr/>
        </p:nvSpPr>
        <p:spPr>
          <a:xfrm rot="10800000">
            <a:off x="11497153" y="2151048"/>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5" name="TextBox 54"/>
          <p:cNvSpPr txBox="1"/>
          <p:nvPr/>
        </p:nvSpPr>
        <p:spPr>
          <a:xfrm>
            <a:off x="829153" y="2022890"/>
            <a:ext cx="10668000" cy="2123658"/>
          </a:xfrm>
          <a:prstGeom prst="rect">
            <a:avLst/>
          </a:prstGeom>
          <a:noFill/>
        </p:spPr>
        <p:txBody>
          <a:bodyPr wrap="square" rtlCol="1">
            <a:spAutoFit/>
          </a:bodyPr>
          <a:lstStyle/>
          <a:p>
            <a:pPr algn="just">
              <a:lnSpc>
                <a:spcPct val="150000"/>
              </a:lnSpc>
            </a:pPr>
            <a:r>
              <a:rPr lang="fa-IR" sz="2200" b="1" dirty="0" smtClean="0">
                <a:cs typeface="B Nazanin" panose="00000400000000000000" pitchFamily="2" charset="-78"/>
              </a:rPr>
              <a:t>جهاني شدن </a:t>
            </a:r>
            <a:r>
              <a:rPr lang="fa-IR" sz="2200" b="1" dirty="0">
                <a:cs typeface="B Nazanin" panose="00000400000000000000" pitchFamily="2" charset="-78"/>
              </a:rPr>
              <a:t>مهمترين و بارزترين وجه تمايز </a:t>
            </a:r>
            <a:r>
              <a:rPr lang="fa-IR" sz="2200" b="1" dirty="0">
                <a:solidFill>
                  <a:srgbClr val="FF0000"/>
                </a:solidFill>
                <a:cs typeface="B Nazanin" panose="00000400000000000000" pitchFamily="2" charset="-78"/>
              </a:rPr>
              <a:t>اقتصاد</a:t>
            </a:r>
            <a:r>
              <a:rPr lang="fa-IR" sz="2200" b="1" dirty="0">
                <a:cs typeface="B Nazanin" panose="00000400000000000000" pitchFamily="2" charset="-78"/>
              </a:rPr>
              <a:t> امروز و ديروز جهان </a:t>
            </a:r>
            <a:r>
              <a:rPr lang="fa-IR" sz="2200" b="1" dirty="0" smtClean="0">
                <a:cs typeface="B Nazanin" panose="00000400000000000000" pitchFamily="2" charset="-78"/>
              </a:rPr>
              <a:t>است كه </a:t>
            </a:r>
            <a:r>
              <a:rPr lang="fa-IR" sz="2200" b="1" dirty="0">
                <a:cs typeface="B Nazanin" panose="00000400000000000000" pitchFamily="2" charset="-78"/>
              </a:rPr>
              <a:t>تاثير چشمگيري بر </a:t>
            </a:r>
            <a:r>
              <a:rPr lang="fa-IR" sz="2200" b="1" dirty="0" smtClean="0">
                <a:cs typeface="B Nazanin" panose="00000400000000000000" pitchFamily="2" charset="-78"/>
              </a:rPr>
              <a:t>روند شهرنشيني </a:t>
            </a:r>
            <a:r>
              <a:rPr lang="fa-IR" sz="2200" b="1" dirty="0">
                <a:cs typeface="B Nazanin" panose="00000400000000000000" pitchFamily="2" charset="-78"/>
              </a:rPr>
              <a:t>و توسعه فيزيكي در جهان داشته </a:t>
            </a:r>
            <a:r>
              <a:rPr lang="fa-IR" sz="2200" b="1" dirty="0" smtClean="0">
                <a:cs typeface="B Nazanin" panose="00000400000000000000" pitchFamily="2" charset="-78"/>
              </a:rPr>
              <a:t>است. در جهاني شدن </a:t>
            </a:r>
            <a:r>
              <a:rPr lang="fa-IR" sz="2200" b="1" dirty="0">
                <a:cs typeface="B Nazanin" panose="00000400000000000000" pitchFamily="2" charset="-78"/>
              </a:rPr>
              <a:t>كه طليعه آن از اوايل دهه </a:t>
            </a:r>
            <a:r>
              <a:rPr lang="fa-IR" sz="2200" b="1" dirty="0">
                <a:solidFill>
                  <a:srgbClr val="FF0000"/>
                </a:solidFill>
                <a:cs typeface="B Nazanin" panose="00000400000000000000" pitchFamily="2" charset="-78"/>
              </a:rPr>
              <a:t>1980</a:t>
            </a:r>
            <a:r>
              <a:rPr lang="fa-IR" sz="2200" b="1" dirty="0">
                <a:cs typeface="B Nazanin" panose="00000400000000000000" pitchFamily="2" charset="-78"/>
              </a:rPr>
              <a:t> ميلادي شروع شده </a:t>
            </a:r>
            <a:r>
              <a:rPr lang="fa-IR" sz="2200" b="1" dirty="0" smtClean="0">
                <a:cs typeface="B Nazanin" panose="00000400000000000000" pitchFamily="2" charset="-78"/>
              </a:rPr>
              <a:t>است مجموعه اي </a:t>
            </a:r>
            <a:r>
              <a:rPr lang="fa-IR" sz="2200" b="1" dirty="0">
                <a:cs typeface="B Nazanin" panose="00000400000000000000" pitchFamily="2" charset="-78"/>
              </a:rPr>
              <a:t>از فرآيندهاي </a:t>
            </a:r>
            <a:r>
              <a:rPr lang="fa-IR" sz="2200" b="1" dirty="0" smtClean="0">
                <a:solidFill>
                  <a:srgbClr val="FF0000"/>
                </a:solidFill>
                <a:cs typeface="B Nazanin" panose="00000400000000000000" pitchFamily="2" charset="-78"/>
              </a:rPr>
              <a:t>اجتماعي</a:t>
            </a:r>
            <a:r>
              <a:rPr lang="fa-IR" sz="2200" b="1" dirty="0">
                <a:cs typeface="B Nazanin" panose="00000400000000000000" pitchFamily="2" charset="-78"/>
              </a:rPr>
              <a:t>، </a:t>
            </a:r>
            <a:r>
              <a:rPr lang="fa-IR" sz="2200" b="1" dirty="0">
                <a:solidFill>
                  <a:srgbClr val="FF0000"/>
                </a:solidFill>
                <a:cs typeface="B Nazanin" panose="00000400000000000000" pitchFamily="2" charset="-78"/>
              </a:rPr>
              <a:t>سياسي</a:t>
            </a:r>
            <a:r>
              <a:rPr lang="fa-IR" sz="2200" b="1" dirty="0">
                <a:cs typeface="B Nazanin" panose="00000400000000000000" pitchFamily="2" charset="-78"/>
              </a:rPr>
              <a:t> و </a:t>
            </a:r>
            <a:r>
              <a:rPr lang="fa-IR" sz="2200" b="1" dirty="0">
                <a:solidFill>
                  <a:srgbClr val="FF0000"/>
                </a:solidFill>
                <a:cs typeface="B Nazanin" panose="00000400000000000000" pitchFamily="2" charset="-78"/>
              </a:rPr>
              <a:t>عملكردهاي</a:t>
            </a:r>
            <a:r>
              <a:rPr lang="fa-IR" sz="2200" b="1" dirty="0">
                <a:cs typeface="B Nazanin" panose="00000400000000000000" pitchFamily="2" charset="-78"/>
              </a:rPr>
              <a:t> </a:t>
            </a:r>
            <a:r>
              <a:rPr lang="fa-IR" sz="2200" b="1" dirty="0">
                <a:solidFill>
                  <a:srgbClr val="FF0000"/>
                </a:solidFill>
                <a:cs typeface="B Nazanin" panose="00000400000000000000" pitchFamily="2" charset="-78"/>
              </a:rPr>
              <a:t>اقتصادي</a:t>
            </a:r>
            <a:r>
              <a:rPr lang="fa-IR" sz="2200" b="1" dirty="0">
                <a:cs typeface="B Nazanin" panose="00000400000000000000" pitchFamily="2" charset="-78"/>
              </a:rPr>
              <a:t> را در </a:t>
            </a:r>
            <a:r>
              <a:rPr lang="fa-IR" sz="2200" b="1" dirty="0" smtClean="0">
                <a:cs typeface="B Nazanin" panose="00000400000000000000" pitchFamily="2" charset="-78"/>
              </a:rPr>
              <a:t>بر گرفته </a:t>
            </a:r>
            <a:r>
              <a:rPr lang="fa-IR" sz="2200" b="1" dirty="0">
                <a:cs typeface="B Nazanin" panose="00000400000000000000" pitchFamily="2" charset="-78"/>
              </a:rPr>
              <a:t>كه زمينه را براي آزادسازي بازارهاي </a:t>
            </a:r>
            <a:r>
              <a:rPr lang="fa-IR" sz="2200" b="1" dirty="0">
                <a:solidFill>
                  <a:srgbClr val="FF0000"/>
                </a:solidFill>
                <a:cs typeface="B Nazanin" panose="00000400000000000000" pitchFamily="2" charset="-78"/>
              </a:rPr>
              <a:t>داخلي</a:t>
            </a:r>
            <a:r>
              <a:rPr lang="fa-IR" sz="2200" b="1" dirty="0">
                <a:cs typeface="B Nazanin" panose="00000400000000000000" pitchFamily="2" charset="-78"/>
              </a:rPr>
              <a:t> در برابراقتصاد </a:t>
            </a:r>
            <a:r>
              <a:rPr lang="fa-IR" sz="2200" b="1" dirty="0" smtClean="0">
                <a:solidFill>
                  <a:srgbClr val="FF0000"/>
                </a:solidFill>
                <a:cs typeface="B Nazanin" panose="00000400000000000000" pitchFamily="2" charset="-78"/>
              </a:rPr>
              <a:t>بين المللي </a:t>
            </a:r>
            <a:r>
              <a:rPr lang="fa-IR" sz="2200" b="1" dirty="0" smtClean="0">
                <a:cs typeface="B Nazanin" panose="00000400000000000000" pitchFamily="2" charset="-78"/>
              </a:rPr>
              <a:t>فراهم كرده </a:t>
            </a:r>
            <a:r>
              <a:rPr lang="fa-IR" sz="2200" b="1" dirty="0">
                <a:cs typeface="B Nazanin" panose="00000400000000000000" pitchFamily="2" charset="-78"/>
              </a:rPr>
              <a:t>است.</a:t>
            </a:r>
          </a:p>
        </p:txBody>
      </p:sp>
      <p:sp>
        <p:nvSpPr>
          <p:cNvPr id="68" name="Rounded Rectangle 67"/>
          <p:cNvSpPr/>
          <p:nvPr/>
        </p:nvSpPr>
        <p:spPr>
          <a:xfrm>
            <a:off x="8265886"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9" name="Rounded Rectangle 68"/>
          <p:cNvSpPr/>
          <p:nvPr/>
        </p:nvSpPr>
        <p:spPr>
          <a:xfrm>
            <a:off x="6288609"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0" name="TextBox 69"/>
          <p:cNvSpPr txBox="1"/>
          <p:nvPr/>
        </p:nvSpPr>
        <p:spPr>
          <a:xfrm>
            <a:off x="8182925" y="402249"/>
            <a:ext cx="1765218"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ابعاد جهانی شدن</a:t>
            </a:r>
            <a:endParaRPr lang="fa-IR" dirty="0">
              <a:solidFill>
                <a:schemeClr val="bg1"/>
              </a:solidFill>
              <a:cs typeface="B Titr" panose="00000700000000000000" pitchFamily="2" charset="-78"/>
            </a:endParaRPr>
          </a:p>
        </p:txBody>
      </p:sp>
      <p:sp>
        <p:nvSpPr>
          <p:cNvPr id="71" name="TextBox 70"/>
          <p:cNvSpPr txBox="1"/>
          <p:nvPr/>
        </p:nvSpPr>
        <p:spPr>
          <a:xfrm>
            <a:off x="6294094" y="402249"/>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منطقه گرایی</a:t>
            </a:r>
            <a:endParaRPr lang="fa-IR" dirty="0">
              <a:solidFill>
                <a:schemeClr val="bg1"/>
              </a:solidFill>
              <a:cs typeface="B Titr" panose="00000700000000000000" pitchFamily="2" charset="-78"/>
            </a:endParaRPr>
          </a:p>
        </p:txBody>
      </p:sp>
      <p:sp>
        <p:nvSpPr>
          <p:cNvPr id="29" name="Striped Right Arrow 28"/>
          <p:cNvSpPr/>
          <p:nvPr/>
        </p:nvSpPr>
        <p:spPr>
          <a:xfrm rot="10800000">
            <a:off x="11502976" y="4366270"/>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0" name="TextBox 29"/>
          <p:cNvSpPr txBox="1"/>
          <p:nvPr/>
        </p:nvSpPr>
        <p:spPr>
          <a:xfrm>
            <a:off x="767824" y="4335790"/>
            <a:ext cx="10668000" cy="430887"/>
          </a:xfrm>
          <a:prstGeom prst="rect">
            <a:avLst/>
          </a:prstGeom>
          <a:noFill/>
        </p:spPr>
        <p:txBody>
          <a:bodyPr wrap="square" rtlCol="1">
            <a:spAutoFit/>
          </a:bodyPr>
          <a:lstStyle/>
          <a:p>
            <a:r>
              <a:rPr lang="fa-IR" sz="2200" b="1" dirty="0" smtClean="0">
                <a:cs typeface="B Nazanin" panose="00000400000000000000" pitchFamily="2" charset="-78"/>
              </a:rPr>
              <a:t>جهانی شدن در </a:t>
            </a:r>
            <a:r>
              <a:rPr lang="fa-IR" sz="2200" b="1" dirty="0" smtClean="0">
                <a:solidFill>
                  <a:srgbClr val="FF0000"/>
                </a:solidFill>
                <a:cs typeface="B Nazanin" panose="00000400000000000000" pitchFamily="2" charset="-78"/>
              </a:rPr>
              <a:t>شهرها</a:t>
            </a:r>
            <a:r>
              <a:rPr lang="fa-IR" sz="2200" b="1" dirty="0" smtClean="0">
                <a:cs typeface="B Nazanin" panose="00000400000000000000" pitchFamily="2" charset="-78"/>
              </a:rPr>
              <a:t> اتفاق می افتد و شهرها مظهر و تجسم جهانی شدن بوده و آنرا منعکس می کنند.</a:t>
            </a:r>
            <a:endParaRPr lang="fa-IR" sz="2200" b="1" dirty="0">
              <a:cs typeface="B Nazanin" panose="00000400000000000000" pitchFamily="2" charset="-78"/>
            </a:endParaRPr>
          </a:p>
        </p:txBody>
      </p:sp>
      <p:sp>
        <p:nvSpPr>
          <p:cNvPr id="31" name="Oval 30"/>
          <p:cNvSpPr/>
          <p:nvPr/>
        </p:nvSpPr>
        <p:spPr>
          <a:xfrm>
            <a:off x="9698947" y="5167919"/>
            <a:ext cx="2026582" cy="1196340"/>
          </a:xfrm>
          <a:prstGeom prst="ellipse">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7" name="TextBox 36"/>
          <p:cNvSpPr txBox="1"/>
          <p:nvPr/>
        </p:nvSpPr>
        <p:spPr>
          <a:xfrm>
            <a:off x="9779939" y="5282568"/>
            <a:ext cx="1630874" cy="1015663"/>
          </a:xfrm>
          <a:prstGeom prst="rect">
            <a:avLst/>
          </a:prstGeom>
          <a:noFill/>
        </p:spPr>
        <p:txBody>
          <a:bodyPr wrap="square" rtlCol="1">
            <a:spAutoFit/>
          </a:bodyPr>
          <a:lstStyle/>
          <a:p>
            <a:r>
              <a:rPr lang="fa-IR" sz="2000" b="1" dirty="0" smtClean="0">
                <a:cs typeface="B Nazanin" panose="00000400000000000000" pitchFamily="2" charset="-78"/>
              </a:rPr>
              <a:t>فرآیند جهانی شدن شهر ها تغییر می دهد</a:t>
            </a:r>
            <a:endParaRPr lang="fa-IR" sz="2000" b="1" dirty="0">
              <a:cs typeface="B Nazanin" panose="00000400000000000000" pitchFamily="2" charset="-78"/>
            </a:endParaRPr>
          </a:p>
        </p:txBody>
      </p:sp>
      <p:sp>
        <p:nvSpPr>
          <p:cNvPr id="2" name="Left Arrow 1"/>
          <p:cNvSpPr/>
          <p:nvPr/>
        </p:nvSpPr>
        <p:spPr>
          <a:xfrm>
            <a:off x="8784356" y="5603709"/>
            <a:ext cx="843374" cy="373380"/>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2" name="Oval 41"/>
          <p:cNvSpPr/>
          <p:nvPr/>
        </p:nvSpPr>
        <p:spPr>
          <a:xfrm>
            <a:off x="6719691" y="5167919"/>
            <a:ext cx="2026582" cy="1196340"/>
          </a:xfrm>
          <a:prstGeom prst="ellipse">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3" name="TextBox 42"/>
          <p:cNvSpPr txBox="1"/>
          <p:nvPr/>
        </p:nvSpPr>
        <p:spPr>
          <a:xfrm>
            <a:off x="6917545" y="5282568"/>
            <a:ext cx="1630874" cy="1015663"/>
          </a:xfrm>
          <a:prstGeom prst="rect">
            <a:avLst/>
          </a:prstGeom>
          <a:noFill/>
        </p:spPr>
        <p:txBody>
          <a:bodyPr wrap="square" rtlCol="1">
            <a:spAutoFit/>
          </a:bodyPr>
          <a:lstStyle/>
          <a:p>
            <a:pPr algn="ctr"/>
            <a:r>
              <a:rPr lang="fa-IR" sz="2000" b="1" dirty="0" smtClean="0">
                <a:cs typeface="B Nazanin" panose="00000400000000000000" pitchFamily="2" charset="-78"/>
              </a:rPr>
              <a:t>شهرها تغییرات جهانی شدن را می پذیرند</a:t>
            </a:r>
            <a:endParaRPr lang="fa-IR" sz="2000" b="1" dirty="0">
              <a:cs typeface="B Nazanin" panose="00000400000000000000" pitchFamily="2" charset="-78"/>
            </a:endParaRPr>
          </a:p>
        </p:txBody>
      </p:sp>
      <p:sp>
        <p:nvSpPr>
          <p:cNvPr id="52" name="Left Arrow 51"/>
          <p:cNvSpPr/>
          <p:nvPr/>
        </p:nvSpPr>
        <p:spPr>
          <a:xfrm>
            <a:off x="5805100" y="5603709"/>
            <a:ext cx="843374" cy="373380"/>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3" name="Oval 52"/>
          <p:cNvSpPr/>
          <p:nvPr/>
        </p:nvSpPr>
        <p:spPr>
          <a:xfrm>
            <a:off x="3719296" y="5167919"/>
            <a:ext cx="2026582" cy="1196340"/>
          </a:xfrm>
          <a:prstGeom prst="ellipse">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4" name="TextBox 53"/>
          <p:cNvSpPr txBox="1"/>
          <p:nvPr/>
        </p:nvSpPr>
        <p:spPr>
          <a:xfrm>
            <a:off x="3800287" y="5282568"/>
            <a:ext cx="1812483" cy="1015663"/>
          </a:xfrm>
          <a:prstGeom prst="rect">
            <a:avLst/>
          </a:prstGeom>
          <a:noFill/>
        </p:spPr>
        <p:txBody>
          <a:bodyPr wrap="square" rtlCol="1">
            <a:spAutoFit/>
          </a:bodyPr>
          <a:lstStyle/>
          <a:p>
            <a:pPr algn="ctr"/>
            <a:r>
              <a:rPr lang="fa-IR" sz="2000" b="1" dirty="0" smtClean="0">
                <a:cs typeface="B Nazanin" panose="00000400000000000000" pitchFamily="2" charset="-78"/>
              </a:rPr>
              <a:t>پویش های معاصر نماد فضایی جهانی شدن</a:t>
            </a:r>
            <a:endParaRPr lang="fa-IR" sz="2000" b="1" dirty="0">
              <a:cs typeface="B Nazanin" panose="00000400000000000000" pitchFamily="2" charset="-78"/>
            </a:endParaRPr>
          </a:p>
        </p:txBody>
      </p:sp>
      <p:sp>
        <p:nvSpPr>
          <p:cNvPr id="56" name="Left Arrow 55"/>
          <p:cNvSpPr/>
          <p:nvPr/>
        </p:nvSpPr>
        <p:spPr>
          <a:xfrm>
            <a:off x="2804705" y="5603709"/>
            <a:ext cx="843374" cy="373380"/>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7" name="Oval 56"/>
          <p:cNvSpPr/>
          <p:nvPr/>
        </p:nvSpPr>
        <p:spPr>
          <a:xfrm>
            <a:off x="635642" y="5167919"/>
            <a:ext cx="2026582" cy="1196340"/>
          </a:xfrm>
          <a:prstGeom prst="ellipse">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6" name="TextBox 65"/>
          <p:cNvSpPr txBox="1"/>
          <p:nvPr/>
        </p:nvSpPr>
        <p:spPr>
          <a:xfrm>
            <a:off x="716634" y="5252088"/>
            <a:ext cx="1773355" cy="1015663"/>
          </a:xfrm>
          <a:prstGeom prst="rect">
            <a:avLst/>
          </a:prstGeom>
          <a:noFill/>
        </p:spPr>
        <p:txBody>
          <a:bodyPr wrap="square" rtlCol="1">
            <a:spAutoFit/>
          </a:bodyPr>
          <a:lstStyle/>
          <a:p>
            <a:pPr algn="ctr"/>
            <a:r>
              <a:rPr lang="fa-IR" sz="2000" b="1" dirty="0" smtClean="0">
                <a:cs typeface="B Nazanin" panose="00000400000000000000" pitchFamily="2" charset="-78"/>
              </a:rPr>
              <a:t>تغییرات شهری بازآفرینی فرآیند جهانی شدن است.</a:t>
            </a:r>
            <a:endParaRPr lang="fa-IR" sz="2000" b="1" dirty="0">
              <a:cs typeface="B Nazanin" panose="00000400000000000000" pitchFamily="2" charset="-78"/>
            </a:endParaRPr>
          </a:p>
        </p:txBody>
      </p:sp>
    </p:spTree>
    <p:extLst>
      <p:ext uri="{BB962C8B-B14F-4D97-AF65-F5344CB8AC3E}">
        <p14:creationId xmlns:p14="http://schemas.microsoft.com/office/powerpoint/2010/main" val="10318172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 y="0"/>
            <a:ext cx="12192000" cy="1175657"/>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44" name="Rounded Rectangle 43"/>
          <p:cNvSpPr/>
          <p:nvPr/>
        </p:nvSpPr>
        <p:spPr>
          <a:xfrm>
            <a:off x="4296231"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5" name="Rounded Rectangle 44"/>
          <p:cNvSpPr/>
          <p:nvPr/>
        </p:nvSpPr>
        <p:spPr>
          <a:xfrm>
            <a:off x="2371714"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6" name="Rounded Rectangle 45"/>
          <p:cNvSpPr/>
          <p:nvPr/>
        </p:nvSpPr>
        <p:spPr>
          <a:xfrm>
            <a:off x="385219"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5" name="TextBox 14"/>
          <p:cNvSpPr txBox="1"/>
          <p:nvPr/>
        </p:nvSpPr>
        <p:spPr>
          <a:xfrm>
            <a:off x="4290745" y="277957"/>
            <a:ext cx="1571222" cy="646331"/>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 در ایران</a:t>
            </a:r>
            <a:endParaRPr lang="fa-IR" dirty="0">
              <a:solidFill>
                <a:schemeClr val="bg1"/>
              </a:solidFill>
              <a:cs typeface="B Titr" panose="00000700000000000000" pitchFamily="2" charset="-78"/>
            </a:endParaRPr>
          </a:p>
        </p:txBody>
      </p:sp>
      <p:sp>
        <p:nvSpPr>
          <p:cNvPr id="16" name="TextBox 15"/>
          <p:cNvSpPr txBox="1"/>
          <p:nvPr/>
        </p:nvSpPr>
        <p:spPr>
          <a:xfrm>
            <a:off x="2401915" y="382662"/>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نتیجه گیری</a:t>
            </a:r>
            <a:endParaRPr lang="fa-IR" dirty="0">
              <a:solidFill>
                <a:schemeClr val="bg1"/>
              </a:solidFill>
              <a:cs typeface="B Titr" panose="00000700000000000000" pitchFamily="2" charset="-78"/>
            </a:endParaRPr>
          </a:p>
        </p:txBody>
      </p:sp>
      <p:sp>
        <p:nvSpPr>
          <p:cNvPr id="17" name="TextBox 16"/>
          <p:cNvSpPr txBox="1"/>
          <p:nvPr/>
        </p:nvSpPr>
        <p:spPr>
          <a:xfrm>
            <a:off x="316961" y="277957"/>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منابع</a:t>
            </a:r>
            <a:endParaRPr lang="fa-IR" dirty="0">
              <a:solidFill>
                <a:schemeClr val="bg1"/>
              </a:solidFill>
              <a:cs typeface="B Titr" panose="00000700000000000000" pitchFamily="2" charset="-78"/>
            </a:endParaRPr>
          </a:p>
        </p:txBody>
      </p:sp>
      <p:sp>
        <p:nvSpPr>
          <p:cNvPr id="48" name="TextBox 47"/>
          <p:cNvSpPr txBox="1"/>
          <p:nvPr/>
        </p:nvSpPr>
        <p:spPr>
          <a:xfrm>
            <a:off x="6288609" y="1526907"/>
            <a:ext cx="5147215" cy="954107"/>
          </a:xfrm>
          <a:prstGeom prst="rect">
            <a:avLst/>
          </a:prstGeom>
          <a:noFill/>
        </p:spPr>
        <p:txBody>
          <a:bodyPr wrap="square" rtlCol="1">
            <a:spAutoFit/>
          </a:bodyPr>
          <a:lstStyle/>
          <a:p>
            <a:r>
              <a:rPr lang="fa-IR" sz="2800" b="1" dirty="0" smtClean="0">
                <a:cs typeface="B Nazanin" panose="00000400000000000000" pitchFamily="2" charset="-78"/>
              </a:rPr>
              <a:t>ابعاد جهانی شدن در شهر</a:t>
            </a:r>
          </a:p>
          <a:p>
            <a:r>
              <a:rPr lang="fa-IR" sz="2800" b="1" dirty="0" smtClean="0">
                <a:cs typeface="B Nazanin" panose="00000400000000000000" pitchFamily="2" charset="-78"/>
              </a:rPr>
              <a:t>-اقتصادی</a:t>
            </a:r>
            <a:endParaRPr lang="fa-IR" sz="2800" b="1" dirty="0">
              <a:cs typeface="B Nazanin" panose="00000400000000000000" pitchFamily="2" charset="-78"/>
            </a:endParaRPr>
          </a:p>
        </p:txBody>
      </p:sp>
      <p:sp>
        <p:nvSpPr>
          <p:cNvPr id="49" name="Cross 48"/>
          <p:cNvSpPr/>
          <p:nvPr/>
        </p:nvSpPr>
        <p:spPr>
          <a:xfrm>
            <a:off x="11558483" y="1588462"/>
            <a:ext cx="449943" cy="391886"/>
          </a:xfrm>
          <a:prstGeom prst="plus">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1" name="Striped Right Arrow 50"/>
          <p:cNvSpPr/>
          <p:nvPr/>
        </p:nvSpPr>
        <p:spPr>
          <a:xfrm rot="10800000">
            <a:off x="11483788" y="2538105"/>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5" name="TextBox 54"/>
          <p:cNvSpPr txBox="1"/>
          <p:nvPr/>
        </p:nvSpPr>
        <p:spPr>
          <a:xfrm>
            <a:off x="767824" y="2538104"/>
            <a:ext cx="10668000" cy="430887"/>
          </a:xfrm>
          <a:prstGeom prst="rect">
            <a:avLst/>
          </a:prstGeom>
          <a:noFill/>
        </p:spPr>
        <p:txBody>
          <a:bodyPr wrap="square" rtlCol="1">
            <a:spAutoFit/>
          </a:bodyPr>
          <a:lstStyle/>
          <a:p>
            <a:r>
              <a:rPr lang="fa-IR" sz="2200" b="1" dirty="0" smtClean="0">
                <a:cs typeface="B Nazanin" panose="00000400000000000000" pitchFamily="2" charset="-78"/>
              </a:rPr>
              <a:t>یکی از مهمترین تحولات اقتصادی جهان در دهه گذشته افزایش شگرف گردش سرمایه در جهان بوده است.</a:t>
            </a:r>
            <a:endParaRPr lang="fa-IR" sz="2200" b="1" dirty="0">
              <a:cs typeface="B Nazanin" panose="00000400000000000000" pitchFamily="2" charset="-78"/>
            </a:endParaRPr>
          </a:p>
        </p:txBody>
      </p:sp>
      <p:sp>
        <p:nvSpPr>
          <p:cNvPr id="68" name="Rounded Rectangle 67"/>
          <p:cNvSpPr/>
          <p:nvPr/>
        </p:nvSpPr>
        <p:spPr>
          <a:xfrm>
            <a:off x="8265886" y="296594"/>
            <a:ext cx="1576708" cy="7856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9" name="Rounded Rectangle 68"/>
          <p:cNvSpPr/>
          <p:nvPr/>
        </p:nvSpPr>
        <p:spPr>
          <a:xfrm>
            <a:off x="6288609"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0" name="TextBox 69"/>
          <p:cNvSpPr txBox="1"/>
          <p:nvPr/>
        </p:nvSpPr>
        <p:spPr>
          <a:xfrm>
            <a:off x="8182925" y="529066"/>
            <a:ext cx="1765218" cy="369332"/>
          </a:xfrm>
          <a:prstGeom prst="rect">
            <a:avLst/>
          </a:prstGeom>
          <a:noFill/>
        </p:spPr>
        <p:txBody>
          <a:bodyPr wrap="square" rtlCol="1">
            <a:spAutoFit/>
          </a:bodyPr>
          <a:lstStyle/>
          <a:p>
            <a:pPr algn="ctr"/>
            <a:r>
              <a:rPr lang="fa-IR" dirty="0" smtClean="0">
                <a:solidFill>
                  <a:srgbClr val="FF0000"/>
                </a:solidFill>
                <a:cs typeface="B Titr" panose="00000700000000000000" pitchFamily="2" charset="-78"/>
              </a:rPr>
              <a:t>ابعاد جهانی شدن</a:t>
            </a:r>
            <a:endParaRPr lang="fa-IR" dirty="0">
              <a:solidFill>
                <a:srgbClr val="FF0000"/>
              </a:solidFill>
              <a:cs typeface="B Titr" panose="00000700000000000000" pitchFamily="2" charset="-78"/>
            </a:endParaRPr>
          </a:p>
        </p:txBody>
      </p:sp>
      <p:sp>
        <p:nvSpPr>
          <p:cNvPr id="71" name="TextBox 70"/>
          <p:cNvSpPr txBox="1"/>
          <p:nvPr/>
        </p:nvSpPr>
        <p:spPr>
          <a:xfrm>
            <a:off x="6294094" y="402249"/>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منطقه گرایی</a:t>
            </a:r>
            <a:endParaRPr lang="fa-IR" dirty="0">
              <a:solidFill>
                <a:schemeClr val="bg1"/>
              </a:solidFill>
              <a:cs typeface="B Titr" panose="00000700000000000000" pitchFamily="2" charset="-78"/>
            </a:endParaRPr>
          </a:p>
        </p:txBody>
      </p:sp>
      <p:sp>
        <p:nvSpPr>
          <p:cNvPr id="34" name="Rounded Rectangle 33"/>
          <p:cNvSpPr/>
          <p:nvPr/>
        </p:nvSpPr>
        <p:spPr>
          <a:xfrm>
            <a:off x="10243163"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5" name="TextBox 34"/>
          <p:cNvSpPr txBox="1"/>
          <p:nvPr/>
        </p:nvSpPr>
        <p:spPr>
          <a:xfrm>
            <a:off x="10195515" y="410688"/>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a:t>
            </a:r>
            <a:endParaRPr lang="fa-IR" dirty="0">
              <a:solidFill>
                <a:schemeClr val="bg1"/>
              </a:solidFill>
              <a:cs typeface="B Titr" panose="00000700000000000000" pitchFamily="2" charset="-78"/>
            </a:endParaRPr>
          </a:p>
        </p:txBody>
      </p:sp>
      <p:sp>
        <p:nvSpPr>
          <p:cNvPr id="36" name="Oval 35"/>
          <p:cNvSpPr/>
          <p:nvPr/>
        </p:nvSpPr>
        <p:spPr>
          <a:xfrm>
            <a:off x="9913811" y="3196302"/>
            <a:ext cx="2026582" cy="1196340"/>
          </a:xfrm>
          <a:prstGeom prst="ellipse">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8" name="TextBox 37"/>
          <p:cNvSpPr txBox="1"/>
          <p:nvPr/>
        </p:nvSpPr>
        <p:spPr>
          <a:xfrm>
            <a:off x="9934950" y="3261772"/>
            <a:ext cx="1942945" cy="1015663"/>
          </a:xfrm>
          <a:prstGeom prst="rect">
            <a:avLst/>
          </a:prstGeom>
          <a:noFill/>
        </p:spPr>
        <p:txBody>
          <a:bodyPr wrap="square" rtlCol="1">
            <a:spAutoFit/>
          </a:bodyPr>
          <a:lstStyle/>
          <a:p>
            <a:pPr algn="ctr"/>
            <a:r>
              <a:rPr lang="fa-IR" sz="2000" b="1" dirty="0" smtClean="0">
                <a:cs typeface="B Nazanin" panose="00000400000000000000" pitchFamily="2" charset="-78"/>
              </a:rPr>
              <a:t>جهانی شدن و افزایش قدرت انتقال پذیری سرمایه</a:t>
            </a:r>
            <a:endParaRPr lang="fa-IR" sz="2000" b="1" dirty="0">
              <a:cs typeface="B Nazanin" panose="00000400000000000000" pitchFamily="2" charset="-78"/>
            </a:endParaRPr>
          </a:p>
        </p:txBody>
      </p:sp>
      <p:sp>
        <p:nvSpPr>
          <p:cNvPr id="39" name="Left Arrow 38"/>
          <p:cNvSpPr/>
          <p:nvPr/>
        </p:nvSpPr>
        <p:spPr>
          <a:xfrm>
            <a:off x="8999220" y="3632092"/>
            <a:ext cx="843374" cy="373380"/>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0" name="Oval 39"/>
          <p:cNvSpPr/>
          <p:nvPr/>
        </p:nvSpPr>
        <p:spPr>
          <a:xfrm>
            <a:off x="6934555" y="3196302"/>
            <a:ext cx="2026582" cy="1196340"/>
          </a:xfrm>
          <a:prstGeom prst="ellipse">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1" name="TextBox 40"/>
          <p:cNvSpPr txBox="1"/>
          <p:nvPr/>
        </p:nvSpPr>
        <p:spPr>
          <a:xfrm>
            <a:off x="7132409" y="3310951"/>
            <a:ext cx="1630874" cy="1015663"/>
          </a:xfrm>
          <a:prstGeom prst="rect">
            <a:avLst/>
          </a:prstGeom>
          <a:noFill/>
        </p:spPr>
        <p:txBody>
          <a:bodyPr wrap="square" rtlCol="1">
            <a:spAutoFit/>
          </a:bodyPr>
          <a:lstStyle/>
          <a:p>
            <a:pPr algn="ctr"/>
            <a:r>
              <a:rPr lang="fa-IR" sz="2000" b="1" dirty="0" smtClean="0">
                <a:cs typeface="B Nazanin" panose="00000400000000000000" pitchFamily="2" charset="-78"/>
              </a:rPr>
              <a:t>اشکال متفاوت سرمایه در گردش</a:t>
            </a:r>
            <a:endParaRPr lang="fa-IR" sz="2000" b="1" dirty="0">
              <a:cs typeface="B Nazanin" panose="00000400000000000000" pitchFamily="2" charset="-78"/>
            </a:endParaRPr>
          </a:p>
        </p:txBody>
      </p:sp>
      <p:sp>
        <p:nvSpPr>
          <p:cNvPr id="50" name="Left Arrow 49"/>
          <p:cNvSpPr/>
          <p:nvPr/>
        </p:nvSpPr>
        <p:spPr>
          <a:xfrm>
            <a:off x="6019964" y="3632092"/>
            <a:ext cx="843374" cy="373380"/>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8" name="Oval 57"/>
          <p:cNvSpPr/>
          <p:nvPr/>
        </p:nvSpPr>
        <p:spPr>
          <a:xfrm>
            <a:off x="3934160" y="3196302"/>
            <a:ext cx="2026582" cy="1196340"/>
          </a:xfrm>
          <a:prstGeom prst="ellipse">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9" name="TextBox 58"/>
          <p:cNvSpPr txBox="1"/>
          <p:nvPr/>
        </p:nvSpPr>
        <p:spPr>
          <a:xfrm>
            <a:off x="4015151" y="3310951"/>
            <a:ext cx="1812483" cy="1015663"/>
          </a:xfrm>
          <a:prstGeom prst="rect">
            <a:avLst/>
          </a:prstGeom>
          <a:noFill/>
        </p:spPr>
        <p:txBody>
          <a:bodyPr wrap="square" rtlCol="1">
            <a:spAutoFit/>
          </a:bodyPr>
          <a:lstStyle/>
          <a:p>
            <a:pPr algn="ctr"/>
            <a:r>
              <a:rPr lang="fa-IR" sz="2000" b="1" dirty="0" smtClean="0">
                <a:cs typeface="B Nazanin" panose="00000400000000000000" pitchFamily="2" charset="-78"/>
              </a:rPr>
              <a:t>افزایش روز افزون رقابت بین شهرهای جهان</a:t>
            </a:r>
            <a:endParaRPr lang="fa-IR" sz="2000" b="1" dirty="0">
              <a:cs typeface="B Nazanin" panose="00000400000000000000" pitchFamily="2" charset="-78"/>
            </a:endParaRPr>
          </a:p>
        </p:txBody>
      </p:sp>
      <p:sp>
        <p:nvSpPr>
          <p:cNvPr id="60" name="Left Arrow 59"/>
          <p:cNvSpPr/>
          <p:nvPr/>
        </p:nvSpPr>
        <p:spPr>
          <a:xfrm>
            <a:off x="3019569" y="3632092"/>
            <a:ext cx="843374" cy="373380"/>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1" name="Oval 60"/>
          <p:cNvSpPr/>
          <p:nvPr/>
        </p:nvSpPr>
        <p:spPr>
          <a:xfrm>
            <a:off x="850506" y="3196302"/>
            <a:ext cx="2026582" cy="1196340"/>
          </a:xfrm>
          <a:prstGeom prst="ellipse">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2" name="TextBox 61"/>
          <p:cNvSpPr txBox="1"/>
          <p:nvPr/>
        </p:nvSpPr>
        <p:spPr>
          <a:xfrm>
            <a:off x="931498" y="3280471"/>
            <a:ext cx="1773355" cy="1015663"/>
          </a:xfrm>
          <a:prstGeom prst="rect">
            <a:avLst/>
          </a:prstGeom>
          <a:noFill/>
        </p:spPr>
        <p:txBody>
          <a:bodyPr wrap="square" rtlCol="1">
            <a:spAutoFit/>
          </a:bodyPr>
          <a:lstStyle/>
          <a:p>
            <a:pPr algn="ctr"/>
            <a:r>
              <a:rPr lang="fa-IR" sz="2000" b="1" dirty="0" smtClean="0">
                <a:cs typeface="B Nazanin" panose="00000400000000000000" pitchFamily="2" charset="-78"/>
              </a:rPr>
              <a:t>در نتیجه رشد شرکت های چند ملیتی</a:t>
            </a:r>
            <a:endParaRPr lang="fa-IR" sz="2000" b="1" dirty="0">
              <a:cs typeface="B Nazanin" panose="00000400000000000000" pitchFamily="2" charset="-78"/>
            </a:endParaRPr>
          </a:p>
        </p:txBody>
      </p:sp>
      <p:sp>
        <p:nvSpPr>
          <p:cNvPr id="63" name="Striped Right Arrow 62"/>
          <p:cNvSpPr/>
          <p:nvPr/>
        </p:nvSpPr>
        <p:spPr>
          <a:xfrm rot="10800000">
            <a:off x="11473481" y="4718323"/>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4" name="TextBox 63"/>
          <p:cNvSpPr txBox="1"/>
          <p:nvPr/>
        </p:nvSpPr>
        <p:spPr>
          <a:xfrm>
            <a:off x="757517" y="4718322"/>
            <a:ext cx="10668000" cy="430887"/>
          </a:xfrm>
          <a:prstGeom prst="rect">
            <a:avLst/>
          </a:prstGeom>
          <a:noFill/>
        </p:spPr>
        <p:txBody>
          <a:bodyPr wrap="square" rtlCol="1">
            <a:spAutoFit/>
          </a:bodyPr>
          <a:lstStyle/>
          <a:p>
            <a:r>
              <a:rPr lang="fa-IR" sz="2200" b="1" dirty="0" smtClean="0">
                <a:cs typeface="B Nazanin" panose="00000400000000000000" pitchFamily="2" charset="-78"/>
              </a:rPr>
              <a:t>رقابت های بین المللی در جذب سرمایه در اشکال مختلف تشدید شده است. از جمله :</a:t>
            </a:r>
            <a:endParaRPr lang="fa-IR" sz="2200" b="1" dirty="0">
              <a:cs typeface="B Nazanin" panose="00000400000000000000" pitchFamily="2" charset="-78"/>
            </a:endParaRPr>
          </a:p>
        </p:txBody>
      </p:sp>
      <p:sp>
        <p:nvSpPr>
          <p:cNvPr id="65" name="TextBox 64"/>
          <p:cNvSpPr txBox="1"/>
          <p:nvPr/>
        </p:nvSpPr>
        <p:spPr>
          <a:xfrm>
            <a:off x="931498" y="5167944"/>
            <a:ext cx="10668000" cy="1615827"/>
          </a:xfrm>
          <a:prstGeom prst="rect">
            <a:avLst/>
          </a:prstGeom>
          <a:noFill/>
        </p:spPr>
        <p:txBody>
          <a:bodyPr wrap="square" rtlCol="1">
            <a:spAutoFit/>
          </a:bodyPr>
          <a:lstStyle/>
          <a:p>
            <a:pPr>
              <a:lnSpc>
                <a:spcPct val="150000"/>
              </a:lnSpc>
            </a:pPr>
            <a:r>
              <a:rPr lang="fa-IR" sz="2200" b="1" dirty="0" smtClean="0">
                <a:cs typeface="B Nazanin" panose="00000400000000000000" pitchFamily="2" charset="-78"/>
              </a:rPr>
              <a:t>1-حکومت های شهری در تلاش برای جذب سرمایه گذاری های داخلی</a:t>
            </a:r>
          </a:p>
          <a:p>
            <a:pPr>
              <a:lnSpc>
                <a:spcPct val="150000"/>
              </a:lnSpc>
            </a:pPr>
            <a:r>
              <a:rPr lang="fa-IR" sz="2200" b="1" dirty="0" smtClean="0">
                <a:cs typeface="B Nazanin" panose="00000400000000000000" pitchFamily="2" charset="-78"/>
              </a:rPr>
              <a:t>2- رقابت در جذب موسسات بینالمللی برای استقرار در شهر</a:t>
            </a:r>
          </a:p>
          <a:p>
            <a:pPr>
              <a:lnSpc>
                <a:spcPct val="150000"/>
              </a:lnSpc>
            </a:pPr>
            <a:r>
              <a:rPr lang="fa-IR" sz="2200" b="1" dirty="0" smtClean="0">
                <a:cs typeface="B Nazanin" panose="00000400000000000000" pitchFamily="2" charset="-78"/>
              </a:rPr>
              <a:t>3-رقابت بر سر صحنه های جهانی مثل رخدادهای ورزشی و نمایشگاه های تجاری</a:t>
            </a:r>
            <a:endParaRPr lang="fa-IR" sz="2200" b="1" dirty="0">
              <a:cs typeface="B Nazanin" panose="00000400000000000000" pitchFamily="2" charset="-78"/>
            </a:endParaRPr>
          </a:p>
        </p:txBody>
      </p:sp>
    </p:spTree>
    <p:extLst>
      <p:ext uri="{BB962C8B-B14F-4D97-AF65-F5344CB8AC3E}">
        <p14:creationId xmlns:p14="http://schemas.microsoft.com/office/powerpoint/2010/main" val="12974492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 y="0"/>
            <a:ext cx="12192000" cy="1175657"/>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44" name="Rounded Rectangle 43"/>
          <p:cNvSpPr/>
          <p:nvPr/>
        </p:nvSpPr>
        <p:spPr>
          <a:xfrm>
            <a:off x="4296231"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5" name="Rounded Rectangle 44"/>
          <p:cNvSpPr/>
          <p:nvPr/>
        </p:nvSpPr>
        <p:spPr>
          <a:xfrm>
            <a:off x="2371714"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6" name="Rounded Rectangle 45"/>
          <p:cNvSpPr/>
          <p:nvPr/>
        </p:nvSpPr>
        <p:spPr>
          <a:xfrm>
            <a:off x="385219"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5" name="TextBox 14"/>
          <p:cNvSpPr txBox="1"/>
          <p:nvPr/>
        </p:nvSpPr>
        <p:spPr>
          <a:xfrm>
            <a:off x="4290745" y="277957"/>
            <a:ext cx="1571222" cy="646331"/>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 در ایران</a:t>
            </a:r>
            <a:endParaRPr lang="fa-IR" dirty="0">
              <a:solidFill>
                <a:schemeClr val="bg1"/>
              </a:solidFill>
              <a:cs typeface="B Titr" panose="00000700000000000000" pitchFamily="2" charset="-78"/>
            </a:endParaRPr>
          </a:p>
        </p:txBody>
      </p:sp>
      <p:sp>
        <p:nvSpPr>
          <p:cNvPr id="16" name="TextBox 15"/>
          <p:cNvSpPr txBox="1"/>
          <p:nvPr/>
        </p:nvSpPr>
        <p:spPr>
          <a:xfrm>
            <a:off x="2401915" y="382662"/>
            <a:ext cx="1571222" cy="369332"/>
          </a:xfrm>
          <a:prstGeom prst="rect">
            <a:avLst/>
          </a:prstGeom>
          <a:noFill/>
        </p:spPr>
        <p:txBody>
          <a:bodyPr wrap="square" rtlCol="1">
            <a:spAutoFit/>
          </a:bodyPr>
          <a:lstStyle/>
          <a:p>
            <a:pPr algn="ctr"/>
            <a:r>
              <a:rPr lang="fa-IR" dirty="0">
                <a:solidFill>
                  <a:schemeClr val="bg1"/>
                </a:solidFill>
                <a:cs typeface="B Titr" panose="00000700000000000000" pitchFamily="2" charset="-78"/>
              </a:rPr>
              <a:t>جمع بندی</a:t>
            </a:r>
          </a:p>
        </p:txBody>
      </p:sp>
      <p:sp>
        <p:nvSpPr>
          <p:cNvPr id="17" name="TextBox 16"/>
          <p:cNvSpPr txBox="1"/>
          <p:nvPr/>
        </p:nvSpPr>
        <p:spPr>
          <a:xfrm>
            <a:off x="316961" y="277957"/>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منابع</a:t>
            </a:r>
            <a:endParaRPr lang="fa-IR" dirty="0">
              <a:solidFill>
                <a:schemeClr val="bg1"/>
              </a:solidFill>
              <a:cs typeface="B Titr" panose="00000700000000000000" pitchFamily="2" charset="-78"/>
            </a:endParaRPr>
          </a:p>
        </p:txBody>
      </p:sp>
      <p:sp>
        <p:nvSpPr>
          <p:cNvPr id="48" name="TextBox 47"/>
          <p:cNvSpPr txBox="1"/>
          <p:nvPr/>
        </p:nvSpPr>
        <p:spPr>
          <a:xfrm>
            <a:off x="6288609" y="1526907"/>
            <a:ext cx="5147215" cy="954107"/>
          </a:xfrm>
          <a:prstGeom prst="rect">
            <a:avLst/>
          </a:prstGeom>
          <a:noFill/>
        </p:spPr>
        <p:txBody>
          <a:bodyPr wrap="square" rtlCol="1">
            <a:spAutoFit/>
          </a:bodyPr>
          <a:lstStyle/>
          <a:p>
            <a:r>
              <a:rPr lang="fa-IR" sz="2800" b="1" dirty="0" smtClean="0">
                <a:cs typeface="B Nazanin" panose="00000400000000000000" pitchFamily="2" charset="-78"/>
              </a:rPr>
              <a:t>ابعاد جهانی شدن در شهر</a:t>
            </a:r>
          </a:p>
          <a:p>
            <a:r>
              <a:rPr lang="fa-IR" sz="2800" b="1" dirty="0" smtClean="0">
                <a:cs typeface="B Nazanin" panose="00000400000000000000" pitchFamily="2" charset="-78"/>
              </a:rPr>
              <a:t>-فرهنگی</a:t>
            </a:r>
            <a:endParaRPr lang="fa-IR" sz="2800" b="1" dirty="0">
              <a:cs typeface="B Nazanin" panose="00000400000000000000" pitchFamily="2" charset="-78"/>
            </a:endParaRPr>
          </a:p>
        </p:txBody>
      </p:sp>
      <p:sp>
        <p:nvSpPr>
          <p:cNvPr id="49" name="Cross 48"/>
          <p:cNvSpPr/>
          <p:nvPr/>
        </p:nvSpPr>
        <p:spPr>
          <a:xfrm>
            <a:off x="11558483" y="1588462"/>
            <a:ext cx="449943" cy="391886"/>
          </a:xfrm>
          <a:prstGeom prst="plus">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1" name="Striped Right Arrow 50"/>
          <p:cNvSpPr/>
          <p:nvPr/>
        </p:nvSpPr>
        <p:spPr>
          <a:xfrm rot="10800000">
            <a:off x="11483788" y="2538105"/>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5" name="TextBox 54"/>
          <p:cNvSpPr txBox="1"/>
          <p:nvPr/>
        </p:nvSpPr>
        <p:spPr>
          <a:xfrm>
            <a:off x="533400" y="2538104"/>
            <a:ext cx="10902424" cy="400110"/>
          </a:xfrm>
          <a:prstGeom prst="rect">
            <a:avLst/>
          </a:prstGeom>
          <a:noFill/>
        </p:spPr>
        <p:txBody>
          <a:bodyPr wrap="square" rtlCol="1">
            <a:spAutoFit/>
          </a:bodyPr>
          <a:lstStyle/>
          <a:p>
            <a:r>
              <a:rPr lang="fa-IR" sz="2000" b="1" dirty="0">
                <a:cs typeface="B Nazanin" panose="00000400000000000000" pitchFamily="2" charset="-78"/>
              </a:rPr>
              <a:t>افزایش جریانهای فرهنگی فراملی ، شهر های بزرگ را قادر ساخته تا الگوهای فرهنگی متنوعی را از سراسر جهان تجربه کنند.</a:t>
            </a:r>
          </a:p>
        </p:txBody>
      </p:sp>
      <p:sp>
        <p:nvSpPr>
          <p:cNvPr id="68" name="Rounded Rectangle 67"/>
          <p:cNvSpPr/>
          <p:nvPr/>
        </p:nvSpPr>
        <p:spPr>
          <a:xfrm>
            <a:off x="8265886" y="296594"/>
            <a:ext cx="1576708" cy="7856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9" name="Rounded Rectangle 68"/>
          <p:cNvSpPr/>
          <p:nvPr/>
        </p:nvSpPr>
        <p:spPr>
          <a:xfrm>
            <a:off x="6288609"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0" name="TextBox 69"/>
          <p:cNvSpPr txBox="1"/>
          <p:nvPr/>
        </p:nvSpPr>
        <p:spPr>
          <a:xfrm>
            <a:off x="8182925" y="529066"/>
            <a:ext cx="1765218" cy="369332"/>
          </a:xfrm>
          <a:prstGeom prst="rect">
            <a:avLst/>
          </a:prstGeom>
          <a:noFill/>
        </p:spPr>
        <p:txBody>
          <a:bodyPr wrap="square" rtlCol="1">
            <a:spAutoFit/>
          </a:bodyPr>
          <a:lstStyle/>
          <a:p>
            <a:pPr algn="ctr"/>
            <a:r>
              <a:rPr lang="fa-IR" dirty="0" smtClean="0">
                <a:solidFill>
                  <a:srgbClr val="FF0000"/>
                </a:solidFill>
                <a:cs typeface="B Titr" panose="00000700000000000000" pitchFamily="2" charset="-78"/>
              </a:rPr>
              <a:t>ابعاد جهانی شدن</a:t>
            </a:r>
            <a:endParaRPr lang="fa-IR" dirty="0">
              <a:solidFill>
                <a:srgbClr val="FF0000"/>
              </a:solidFill>
              <a:cs typeface="B Titr" panose="00000700000000000000" pitchFamily="2" charset="-78"/>
            </a:endParaRPr>
          </a:p>
        </p:txBody>
      </p:sp>
      <p:sp>
        <p:nvSpPr>
          <p:cNvPr id="71" name="TextBox 70"/>
          <p:cNvSpPr txBox="1"/>
          <p:nvPr/>
        </p:nvSpPr>
        <p:spPr>
          <a:xfrm>
            <a:off x="6294094" y="402249"/>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منطقه گرایی</a:t>
            </a:r>
            <a:endParaRPr lang="fa-IR" dirty="0">
              <a:solidFill>
                <a:schemeClr val="bg1"/>
              </a:solidFill>
              <a:cs typeface="B Titr" panose="00000700000000000000" pitchFamily="2" charset="-78"/>
            </a:endParaRPr>
          </a:p>
        </p:txBody>
      </p:sp>
      <p:sp>
        <p:nvSpPr>
          <p:cNvPr id="34" name="Rounded Rectangle 33"/>
          <p:cNvSpPr/>
          <p:nvPr/>
        </p:nvSpPr>
        <p:spPr>
          <a:xfrm>
            <a:off x="10243163"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5" name="TextBox 34"/>
          <p:cNvSpPr txBox="1"/>
          <p:nvPr/>
        </p:nvSpPr>
        <p:spPr>
          <a:xfrm>
            <a:off x="10195515" y="410688"/>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a:t>
            </a:r>
            <a:endParaRPr lang="fa-IR" dirty="0">
              <a:solidFill>
                <a:schemeClr val="bg1"/>
              </a:solidFill>
              <a:cs typeface="B Titr" panose="00000700000000000000" pitchFamily="2" charset="-78"/>
            </a:endParaRPr>
          </a:p>
        </p:txBody>
      </p:sp>
      <p:sp>
        <p:nvSpPr>
          <p:cNvPr id="36" name="Oval 35"/>
          <p:cNvSpPr/>
          <p:nvPr/>
        </p:nvSpPr>
        <p:spPr>
          <a:xfrm>
            <a:off x="9913811" y="3196302"/>
            <a:ext cx="2026582" cy="1196340"/>
          </a:xfrm>
          <a:prstGeom prst="ellipse">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8" name="TextBox 37"/>
          <p:cNvSpPr txBox="1"/>
          <p:nvPr/>
        </p:nvSpPr>
        <p:spPr>
          <a:xfrm>
            <a:off x="9955629" y="3310951"/>
            <a:ext cx="1942945" cy="1015663"/>
          </a:xfrm>
          <a:prstGeom prst="rect">
            <a:avLst/>
          </a:prstGeom>
          <a:noFill/>
        </p:spPr>
        <p:txBody>
          <a:bodyPr wrap="square" rtlCol="1">
            <a:spAutoFit/>
          </a:bodyPr>
          <a:lstStyle/>
          <a:p>
            <a:pPr algn="ctr"/>
            <a:r>
              <a:rPr lang="fa-IR" sz="2000" b="1" dirty="0" smtClean="0">
                <a:cs typeface="B Nazanin" panose="00000400000000000000" pitchFamily="2" charset="-78"/>
              </a:rPr>
              <a:t>شکل گیری فرهنگ های جهانی در مادرشهرها</a:t>
            </a:r>
            <a:endParaRPr lang="fa-IR" sz="2000" b="1" dirty="0">
              <a:cs typeface="B Nazanin" panose="00000400000000000000" pitchFamily="2" charset="-78"/>
            </a:endParaRPr>
          </a:p>
        </p:txBody>
      </p:sp>
      <p:sp>
        <p:nvSpPr>
          <p:cNvPr id="39" name="Left Arrow 38"/>
          <p:cNvSpPr/>
          <p:nvPr/>
        </p:nvSpPr>
        <p:spPr>
          <a:xfrm>
            <a:off x="8999220" y="3632092"/>
            <a:ext cx="843374" cy="373380"/>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0" name="Oval 39"/>
          <p:cNvSpPr/>
          <p:nvPr/>
        </p:nvSpPr>
        <p:spPr>
          <a:xfrm>
            <a:off x="6934555" y="3196302"/>
            <a:ext cx="2026582" cy="1196340"/>
          </a:xfrm>
          <a:prstGeom prst="ellipse">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1" name="TextBox 40"/>
          <p:cNvSpPr txBox="1"/>
          <p:nvPr/>
        </p:nvSpPr>
        <p:spPr>
          <a:xfrm>
            <a:off x="7132409" y="3310951"/>
            <a:ext cx="1630874" cy="1015663"/>
          </a:xfrm>
          <a:prstGeom prst="rect">
            <a:avLst/>
          </a:prstGeom>
          <a:noFill/>
        </p:spPr>
        <p:txBody>
          <a:bodyPr wrap="square" rtlCol="1">
            <a:spAutoFit/>
          </a:bodyPr>
          <a:lstStyle/>
          <a:p>
            <a:pPr algn="ctr"/>
            <a:r>
              <a:rPr lang="fa-IR" sz="2000" b="1" dirty="0" smtClean="0">
                <a:cs typeface="B Nazanin" panose="00000400000000000000" pitchFamily="2" charset="-78"/>
              </a:rPr>
              <a:t>اشاعه فرهنگ جهانی بین مردم مادر شهرها</a:t>
            </a:r>
            <a:endParaRPr lang="fa-IR" sz="2000" b="1" dirty="0">
              <a:cs typeface="B Nazanin" panose="00000400000000000000" pitchFamily="2" charset="-78"/>
            </a:endParaRPr>
          </a:p>
        </p:txBody>
      </p:sp>
      <p:sp>
        <p:nvSpPr>
          <p:cNvPr id="50" name="Left Arrow 49"/>
          <p:cNvSpPr/>
          <p:nvPr/>
        </p:nvSpPr>
        <p:spPr>
          <a:xfrm>
            <a:off x="6019964" y="3632092"/>
            <a:ext cx="843374" cy="373380"/>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8" name="Oval 57"/>
          <p:cNvSpPr/>
          <p:nvPr/>
        </p:nvSpPr>
        <p:spPr>
          <a:xfrm>
            <a:off x="3934160" y="3196302"/>
            <a:ext cx="2026582" cy="1196340"/>
          </a:xfrm>
          <a:prstGeom prst="ellipse">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9" name="TextBox 58"/>
          <p:cNvSpPr txBox="1"/>
          <p:nvPr/>
        </p:nvSpPr>
        <p:spPr>
          <a:xfrm>
            <a:off x="4013773" y="3304313"/>
            <a:ext cx="1812483" cy="1015663"/>
          </a:xfrm>
          <a:prstGeom prst="rect">
            <a:avLst/>
          </a:prstGeom>
          <a:noFill/>
        </p:spPr>
        <p:txBody>
          <a:bodyPr wrap="square" rtlCol="1">
            <a:spAutoFit/>
          </a:bodyPr>
          <a:lstStyle/>
          <a:p>
            <a:pPr algn="ctr"/>
            <a:r>
              <a:rPr lang="fa-IR" sz="2000" b="1" dirty="0" smtClean="0">
                <a:cs typeface="B Nazanin" panose="00000400000000000000" pitchFamily="2" charset="-78"/>
              </a:rPr>
              <a:t>رواج معماری مدرنیسم و یکسان کردن شکل شهرها</a:t>
            </a:r>
            <a:endParaRPr lang="fa-IR" sz="2000" b="1" dirty="0">
              <a:cs typeface="B Nazanin" panose="00000400000000000000" pitchFamily="2" charset="-78"/>
            </a:endParaRPr>
          </a:p>
        </p:txBody>
      </p:sp>
      <p:sp>
        <p:nvSpPr>
          <p:cNvPr id="60" name="Left Arrow 59"/>
          <p:cNvSpPr/>
          <p:nvPr/>
        </p:nvSpPr>
        <p:spPr>
          <a:xfrm>
            <a:off x="3019569" y="3632092"/>
            <a:ext cx="843374" cy="373380"/>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1" name="Oval 60"/>
          <p:cNvSpPr/>
          <p:nvPr/>
        </p:nvSpPr>
        <p:spPr>
          <a:xfrm>
            <a:off x="850506" y="3196302"/>
            <a:ext cx="2026582" cy="1196340"/>
          </a:xfrm>
          <a:prstGeom prst="ellipse">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2" name="TextBox 61"/>
          <p:cNvSpPr txBox="1"/>
          <p:nvPr/>
        </p:nvSpPr>
        <p:spPr>
          <a:xfrm>
            <a:off x="799488" y="3284998"/>
            <a:ext cx="2157654" cy="1015663"/>
          </a:xfrm>
          <a:prstGeom prst="rect">
            <a:avLst/>
          </a:prstGeom>
          <a:noFill/>
        </p:spPr>
        <p:txBody>
          <a:bodyPr wrap="square" rtlCol="1">
            <a:spAutoFit/>
          </a:bodyPr>
          <a:lstStyle/>
          <a:p>
            <a:pPr algn="ctr"/>
            <a:r>
              <a:rPr lang="fa-IR" sz="2000" b="1" dirty="0" smtClean="0">
                <a:cs typeface="B Nazanin" panose="00000400000000000000" pitchFamily="2" charset="-78"/>
              </a:rPr>
              <a:t>توسعه رسانه های الکترونیکی و رشدو مهاجرت وجهانگردی</a:t>
            </a:r>
            <a:endParaRPr lang="fa-IR" sz="2000" b="1" dirty="0">
              <a:cs typeface="B Nazanin" panose="00000400000000000000" pitchFamily="2" charset="-78"/>
            </a:endParaRPr>
          </a:p>
        </p:txBody>
      </p:sp>
      <p:sp>
        <p:nvSpPr>
          <p:cNvPr id="63" name="Striped Right Arrow 62"/>
          <p:cNvSpPr/>
          <p:nvPr/>
        </p:nvSpPr>
        <p:spPr>
          <a:xfrm rot="10800000">
            <a:off x="11473481" y="4718323"/>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4" name="TextBox 63"/>
          <p:cNvSpPr txBox="1"/>
          <p:nvPr/>
        </p:nvSpPr>
        <p:spPr>
          <a:xfrm>
            <a:off x="757517" y="4718322"/>
            <a:ext cx="10668000" cy="430887"/>
          </a:xfrm>
          <a:prstGeom prst="rect">
            <a:avLst/>
          </a:prstGeom>
          <a:noFill/>
        </p:spPr>
        <p:txBody>
          <a:bodyPr wrap="square" rtlCol="1">
            <a:spAutoFit/>
          </a:bodyPr>
          <a:lstStyle/>
          <a:p>
            <a:r>
              <a:rPr lang="fa-IR" sz="2200" b="1" dirty="0" smtClean="0">
                <a:cs typeface="B Nazanin" panose="00000400000000000000" pitchFamily="2" charset="-78"/>
              </a:rPr>
              <a:t>پنج بعد فرهنگ جهانی شدن از دید </a:t>
            </a:r>
            <a:r>
              <a:rPr lang="fa-IR" sz="2200" b="1" dirty="0" smtClean="0">
                <a:solidFill>
                  <a:srgbClr val="FF0000"/>
                </a:solidFill>
                <a:cs typeface="B Nazanin" panose="00000400000000000000" pitchFamily="2" charset="-78"/>
              </a:rPr>
              <a:t>آپادورای</a:t>
            </a:r>
            <a:r>
              <a:rPr lang="fa-IR" sz="2200" b="1" dirty="0" smtClean="0">
                <a:cs typeface="B Nazanin" panose="00000400000000000000" pitchFamily="2" charset="-78"/>
              </a:rPr>
              <a:t> عبارت است از :</a:t>
            </a:r>
            <a:endParaRPr lang="fa-IR" sz="2200" b="1" dirty="0">
              <a:cs typeface="B Nazanin" panose="00000400000000000000" pitchFamily="2" charset="-78"/>
            </a:endParaRPr>
          </a:p>
        </p:txBody>
      </p:sp>
      <p:sp>
        <p:nvSpPr>
          <p:cNvPr id="2" name="Rounded Rectangle 1"/>
          <p:cNvSpPr/>
          <p:nvPr/>
        </p:nvSpPr>
        <p:spPr>
          <a:xfrm>
            <a:off x="9672680" y="5474889"/>
            <a:ext cx="1811108" cy="9398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 name="TextBox 3"/>
          <p:cNvSpPr txBox="1"/>
          <p:nvPr/>
        </p:nvSpPr>
        <p:spPr>
          <a:xfrm>
            <a:off x="9948143" y="5732562"/>
            <a:ext cx="1182271" cy="400110"/>
          </a:xfrm>
          <a:prstGeom prst="rect">
            <a:avLst/>
          </a:prstGeom>
          <a:noFill/>
        </p:spPr>
        <p:txBody>
          <a:bodyPr wrap="square" rtlCol="1">
            <a:spAutoFit/>
          </a:bodyPr>
          <a:lstStyle/>
          <a:p>
            <a:r>
              <a:rPr lang="fa-IR" sz="2000" b="1" dirty="0" smtClean="0">
                <a:cs typeface="B Nazanin" panose="00000400000000000000" pitchFamily="2" charset="-78"/>
              </a:rPr>
              <a:t>ابعاد قومی</a:t>
            </a:r>
            <a:endParaRPr lang="fa-IR" sz="2000" b="1" dirty="0">
              <a:cs typeface="B Nazanin" panose="00000400000000000000" pitchFamily="2" charset="-78"/>
            </a:endParaRPr>
          </a:p>
        </p:txBody>
      </p:sp>
      <p:sp>
        <p:nvSpPr>
          <p:cNvPr id="42" name="Rounded Rectangle 41"/>
          <p:cNvSpPr/>
          <p:nvPr/>
        </p:nvSpPr>
        <p:spPr>
          <a:xfrm>
            <a:off x="7360332" y="5474889"/>
            <a:ext cx="1811108" cy="9398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3" name="TextBox 42"/>
          <p:cNvSpPr txBox="1"/>
          <p:nvPr/>
        </p:nvSpPr>
        <p:spPr>
          <a:xfrm>
            <a:off x="7447011" y="5732562"/>
            <a:ext cx="1514126" cy="400110"/>
          </a:xfrm>
          <a:prstGeom prst="rect">
            <a:avLst/>
          </a:prstGeom>
          <a:noFill/>
        </p:spPr>
        <p:txBody>
          <a:bodyPr wrap="square" rtlCol="1">
            <a:spAutoFit/>
          </a:bodyPr>
          <a:lstStyle/>
          <a:p>
            <a:r>
              <a:rPr lang="fa-IR" sz="2000" b="1" dirty="0" smtClean="0">
                <a:cs typeface="B Nazanin" panose="00000400000000000000" pitchFamily="2" charset="-78"/>
              </a:rPr>
              <a:t>ابعاد رسانه ای</a:t>
            </a:r>
            <a:endParaRPr lang="fa-IR" sz="2000" b="1" dirty="0">
              <a:cs typeface="B Nazanin" panose="00000400000000000000" pitchFamily="2" charset="-78"/>
            </a:endParaRPr>
          </a:p>
        </p:txBody>
      </p:sp>
      <p:sp>
        <p:nvSpPr>
          <p:cNvPr id="47" name="Rounded Rectangle 46"/>
          <p:cNvSpPr/>
          <p:nvPr/>
        </p:nvSpPr>
        <p:spPr>
          <a:xfrm>
            <a:off x="5114410" y="5474889"/>
            <a:ext cx="1811108" cy="9398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2" name="TextBox 51"/>
          <p:cNvSpPr txBox="1"/>
          <p:nvPr/>
        </p:nvSpPr>
        <p:spPr>
          <a:xfrm>
            <a:off x="5389873" y="5732562"/>
            <a:ext cx="1182271" cy="400110"/>
          </a:xfrm>
          <a:prstGeom prst="rect">
            <a:avLst/>
          </a:prstGeom>
          <a:noFill/>
        </p:spPr>
        <p:txBody>
          <a:bodyPr wrap="square" rtlCol="1">
            <a:spAutoFit/>
          </a:bodyPr>
          <a:lstStyle/>
          <a:p>
            <a:r>
              <a:rPr lang="fa-IR" sz="2000" b="1" dirty="0" smtClean="0">
                <a:cs typeface="B Nazanin" panose="00000400000000000000" pitchFamily="2" charset="-78"/>
              </a:rPr>
              <a:t>ابعاد فنی</a:t>
            </a:r>
            <a:endParaRPr lang="fa-IR" sz="2000" b="1" dirty="0">
              <a:cs typeface="B Nazanin" panose="00000400000000000000" pitchFamily="2" charset="-78"/>
            </a:endParaRPr>
          </a:p>
        </p:txBody>
      </p:sp>
      <p:sp>
        <p:nvSpPr>
          <p:cNvPr id="53" name="Rounded Rectangle 52"/>
          <p:cNvSpPr/>
          <p:nvPr/>
        </p:nvSpPr>
        <p:spPr>
          <a:xfrm>
            <a:off x="2781809" y="5474889"/>
            <a:ext cx="1811108" cy="9398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4" name="TextBox 53"/>
          <p:cNvSpPr txBox="1"/>
          <p:nvPr/>
        </p:nvSpPr>
        <p:spPr>
          <a:xfrm>
            <a:off x="3057272" y="5732562"/>
            <a:ext cx="1182271" cy="400110"/>
          </a:xfrm>
          <a:prstGeom prst="rect">
            <a:avLst/>
          </a:prstGeom>
          <a:noFill/>
        </p:spPr>
        <p:txBody>
          <a:bodyPr wrap="square" rtlCol="1">
            <a:spAutoFit/>
          </a:bodyPr>
          <a:lstStyle/>
          <a:p>
            <a:r>
              <a:rPr lang="fa-IR" sz="2000" b="1" dirty="0" smtClean="0">
                <a:cs typeface="B Nazanin" panose="00000400000000000000" pitchFamily="2" charset="-78"/>
              </a:rPr>
              <a:t>ابعاد مالی</a:t>
            </a:r>
            <a:endParaRPr lang="fa-IR" sz="2000" b="1" dirty="0">
              <a:cs typeface="B Nazanin" panose="00000400000000000000" pitchFamily="2" charset="-78"/>
            </a:endParaRPr>
          </a:p>
        </p:txBody>
      </p:sp>
      <p:sp>
        <p:nvSpPr>
          <p:cNvPr id="56" name="Rounded Rectangle 55"/>
          <p:cNvSpPr/>
          <p:nvPr/>
        </p:nvSpPr>
        <p:spPr>
          <a:xfrm>
            <a:off x="488031" y="5474889"/>
            <a:ext cx="1811108" cy="9398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7" name="TextBox 56"/>
          <p:cNvSpPr txBox="1"/>
          <p:nvPr/>
        </p:nvSpPr>
        <p:spPr>
          <a:xfrm>
            <a:off x="763494" y="5732562"/>
            <a:ext cx="1182271" cy="400110"/>
          </a:xfrm>
          <a:prstGeom prst="rect">
            <a:avLst/>
          </a:prstGeom>
          <a:noFill/>
        </p:spPr>
        <p:txBody>
          <a:bodyPr wrap="square" rtlCol="1">
            <a:spAutoFit/>
          </a:bodyPr>
          <a:lstStyle/>
          <a:p>
            <a:r>
              <a:rPr lang="fa-IR" sz="2000" b="1" dirty="0" smtClean="0">
                <a:cs typeface="B Nazanin" panose="00000400000000000000" pitchFamily="2" charset="-78"/>
              </a:rPr>
              <a:t>ابعاد فکری</a:t>
            </a:r>
            <a:endParaRPr lang="fa-IR" sz="2000" b="1" dirty="0">
              <a:cs typeface="B Nazanin" panose="00000400000000000000" pitchFamily="2" charset="-78"/>
            </a:endParaRPr>
          </a:p>
        </p:txBody>
      </p:sp>
    </p:spTree>
    <p:extLst>
      <p:ext uri="{BB962C8B-B14F-4D97-AF65-F5344CB8AC3E}">
        <p14:creationId xmlns:p14="http://schemas.microsoft.com/office/powerpoint/2010/main" val="22315937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8439503" y="5369898"/>
            <a:ext cx="2992717" cy="1125438"/>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5" name="Rounded Rectangle 74"/>
          <p:cNvSpPr/>
          <p:nvPr/>
        </p:nvSpPr>
        <p:spPr>
          <a:xfrm>
            <a:off x="4792250" y="5364164"/>
            <a:ext cx="2992717" cy="1125438"/>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6" name="Rounded Rectangle 75"/>
          <p:cNvSpPr/>
          <p:nvPr/>
        </p:nvSpPr>
        <p:spPr>
          <a:xfrm>
            <a:off x="979827" y="5376199"/>
            <a:ext cx="2992717" cy="1125438"/>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 name="Rounded Rectangle 2"/>
          <p:cNvSpPr/>
          <p:nvPr/>
        </p:nvSpPr>
        <p:spPr>
          <a:xfrm>
            <a:off x="1" y="0"/>
            <a:ext cx="12192000" cy="1175657"/>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44" name="Rounded Rectangle 43"/>
          <p:cNvSpPr/>
          <p:nvPr/>
        </p:nvSpPr>
        <p:spPr>
          <a:xfrm>
            <a:off x="4296231"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5" name="Rounded Rectangle 44"/>
          <p:cNvSpPr/>
          <p:nvPr/>
        </p:nvSpPr>
        <p:spPr>
          <a:xfrm>
            <a:off x="2371714"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6" name="Rounded Rectangle 45"/>
          <p:cNvSpPr/>
          <p:nvPr/>
        </p:nvSpPr>
        <p:spPr>
          <a:xfrm>
            <a:off x="385219"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5" name="TextBox 14"/>
          <p:cNvSpPr txBox="1"/>
          <p:nvPr/>
        </p:nvSpPr>
        <p:spPr>
          <a:xfrm>
            <a:off x="4290745" y="277957"/>
            <a:ext cx="1571222" cy="646331"/>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 در ایران</a:t>
            </a:r>
            <a:endParaRPr lang="fa-IR" dirty="0">
              <a:solidFill>
                <a:schemeClr val="bg1"/>
              </a:solidFill>
              <a:cs typeface="B Titr" panose="00000700000000000000" pitchFamily="2" charset="-78"/>
            </a:endParaRPr>
          </a:p>
        </p:txBody>
      </p:sp>
      <p:sp>
        <p:nvSpPr>
          <p:cNvPr id="16" name="TextBox 15"/>
          <p:cNvSpPr txBox="1"/>
          <p:nvPr/>
        </p:nvSpPr>
        <p:spPr>
          <a:xfrm>
            <a:off x="2401915" y="382662"/>
            <a:ext cx="1571222" cy="369332"/>
          </a:xfrm>
          <a:prstGeom prst="rect">
            <a:avLst/>
          </a:prstGeom>
          <a:noFill/>
        </p:spPr>
        <p:txBody>
          <a:bodyPr wrap="square" rtlCol="1">
            <a:spAutoFit/>
          </a:bodyPr>
          <a:lstStyle/>
          <a:p>
            <a:pPr algn="ctr"/>
            <a:r>
              <a:rPr lang="fa-IR" dirty="0">
                <a:solidFill>
                  <a:schemeClr val="bg1"/>
                </a:solidFill>
                <a:cs typeface="B Titr" panose="00000700000000000000" pitchFamily="2" charset="-78"/>
              </a:rPr>
              <a:t>جمع بندی</a:t>
            </a:r>
          </a:p>
        </p:txBody>
      </p:sp>
      <p:sp>
        <p:nvSpPr>
          <p:cNvPr id="17" name="TextBox 16"/>
          <p:cNvSpPr txBox="1"/>
          <p:nvPr/>
        </p:nvSpPr>
        <p:spPr>
          <a:xfrm>
            <a:off x="316961" y="277957"/>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منابع</a:t>
            </a:r>
            <a:endParaRPr lang="fa-IR" dirty="0">
              <a:solidFill>
                <a:schemeClr val="bg1"/>
              </a:solidFill>
              <a:cs typeface="B Titr" panose="00000700000000000000" pitchFamily="2" charset="-78"/>
            </a:endParaRPr>
          </a:p>
        </p:txBody>
      </p:sp>
      <p:sp>
        <p:nvSpPr>
          <p:cNvPr id="48" name="TextBox 47"/>
          <p:cNvSpPr txBox="1"/>
          <p:nvPr/>
        </p:nvSpPr>
        <p:spPr>
          <a:xfrm>
            <a:off x="6288609" y="1526907"/>
            <a:ext cx="5147215" cy="954107"/>
          </a:xfrm>
          <a:prstGeom prst="rect">
            <a:avLst/>
          </a:prstGeom>
          <a:noFill/>
        </p:spPr>
        <p:txBody>
          <a:bodyPr wrap="square" rtlCol="1">
            <a:spAutoFit/>
          </a:bodyPr>
          <a:lstStyle/>
          <a:p>
            <a:r>
              <a:rPr lang="fa-IR" sz="2800" b="1" dirty="0" smtClean="0">
                <a:cs typeface="B Nazanin" panose="00000400000000000000" pitchFamily="2" charset="-78"/>
              </a:rPr>
              <a:t>ابعاد جهانی شدن در شهر</a:t>
            </a:r>
          </a:p>
          <a:p>
            <a:r>
              <a:rPr lang="fa-IR" sz="2800" b="1" dirty="0" smtClean="0">
                <a:cs typeface="B Nazanin" panose="00000400000000000000" pitchFamily="2" charset="-78"/>
              </a:rPr>
              <a:t>-سیاسی</a:t>
            </a:r>
            <a:endParaRPr lang="fa-IR" sz="2800" b="1" dirty="0">
              <a:cs typeface="B Nazanin" panose="00000400000000000000" pitchFamily="2" charset="-78"/>
            </a:endParaRPr>
          </a:p>
        </p:txBody>
      </p:sp>
      <p:sp>
        <p:nvSpPr>
          <p:cNvPr id="49" name="Cross 48"/>
          <p:cNvSpPr/>
          <p:nvPr/>
        </p:nvSpPr>
        <p:spPr>
          <a:xfrm>
            <a:off x="11558483" y="1588462"/>
            <a:ext cx="449943" cy="391886"/>
          </a:xfrm>
          <a:prstGeom prst="plus">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1" name="Striped Right Arrow 50"/>
          <p:cNvSpPr/>
          <p:nvPr/>
        </p:nvSpPr>
        <p:spPr>
          <a:xfrm rot="10800000">
            <a:off x="11435824" y="2481014"/>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5" name="TextBox 54"/>
          <p:cNvSpPr txBox="1"/>
          <p:nvPr/>
        </p:nvSpPr>
        <p:spPr>
          <a:xfrm>
            <a:off x="529796" y="2381267"/>
            <a:ext cx="10902424" cy="1015663"/>
          </a:xfrm>
          <a:prstGeom prst="rect">
            <a:avLst/>
          </a:prstGeom>
          <a:noFill/>
        </p:spPr>
        <p:txBody>
          <a:bodyPr wrap="square" rtlCol="1">
            <a:spAutoFit/>
          </a:bodyPr>
          <a:lstStyle/>
          <a:p>
            <a:pPr>
              <a:lnSpc>
                <a:spcPct val="150000"/>
              </a:lnSpc>
            </a:pPr>
            <a:r>
              <a:rPr lang="fa-IR" sz="2000" b="1" dirty="0">
                <a:cs typeface="B Nazanin" panose="00000400000000000000" pitchFamily="2" charset="-78"/>
              </a:rPr>
              <a:t>تغییر شکل جهانی در مدیریت شهری برای </a:t>
            </a:r>
            <a:r>
              <a:rPr lang="fa-IR" sz="2000" b="1" dirty="0" smtClean="0">
                <a:cs typeface="B Nazanin" panose="00000400000000000000" pitchFamily="2" charset="-78"/>
              </a:rPr>
              <a:t>اشتغالزایی </a:t>
            </a:r>
            <a:r>
              <a:rPr lang="fa-IR" sz="2000" b="1" dirty="0">
                <a:cs typeface="B Nazanin" panose="00000400000000000000" pitchFamily="2" charset="-78"/>
              </a:rPr>
              <a:t>، شاخص قابل توجهی از حضور نیروهای جهانی سازی سیاسی در شهر است. افزایش مداوم نیروهای بازار، استیلای دولت های ملی و حکومت های شهری را تضعیف نموده است. </a:t>
            </a:r>
          </a:p>
        </p:txBody>
      </p:sp>
      <p:sp>
        <p:nvSpPr>
          <p:cNvPr id="68" name="Rounded Rectangle 67"/>
          <p:cNvSpPr/>
          <p:nvPr/>
        </p:nvSpPr>
        <p:spPr>
          <a:xfrm>
            <a:off x="8265886" y="296594"/>
            <a:ext cx="1576708" cy="7856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9" name="Rounded Rectangle 68"/>
          <p:cNvSpPr/>
          <p:nvPr/>
        </p:nvSpPr>
        <p:spPr>
          <a:xfrm>
            <a:off x="6288609"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0" name="TextBox 69"/>
          <p:cNvSpPr txBox="1"/>
          <p:nvPr/>
        </p:nvSpPr>
        <p:spPr>
          <a:xfrm>
            <a:off x="8182925" y="529066"/>
            <a:ext cx="1765218" cy="369332"/>
          </a:xfrm>
          <a:prstGeom prst="rect">
            <a:avLst/>
          </a:prstGeom>
          <a:noFill/>
        </p:spPr>
        <p:txBody>
          <a:bodyPr wrap="square" rtlCol="1">
            <a:spAutoFit/>
          </a:bodyPr>
          <a:lstStyle/>
          <a:p>
            <a:pPr algn="ctr"/>
            <a:r>
              <a:rPr lang="fa-IR" dirty="0" smtClean="0">
                <a:solidFill>
                  <a:srgbClr val="FF0000"/>
                </a:solidFill>
                <a:cs typeface="B Titr" panose="00000700000000000000" pitchFamily="2" charset="-78"/>
              </a:rPr>
              <a:t>ابعاد جهانی شدن</a:t>
            </a:r>
            <a:endParaRPr lang="fa-IR" dirty="0">
              <a:solidFill>
                <a:srgbClr val="FF0000"/>
              </a:solidFill>
              <a:cs typeface="B Titr" panose="00000700000000000000" pitchFamily="2" charset="-78"/>
            </a:endParaRPr>
          </a:p>
        </p:txBody>
      </p:sp>
      <p:sp>
        <p:nvSpPr>
          <p:cNvPr id="71" name="TextBox 70"/>
          <p:cNvSpPr txBox="1"/>
          <p:nvPr/>
        </p:nvSpPr>
        <p:spPr>
          <a:xfrm>
            <a:off x="6294094" y="402249"/>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منطقه گرایی</a:t>
            </a:r>
            <a:endParaRPr lang="fa-IR" dirty="0">
              <a:solidFill>
                <a:schemeClr val="bg1"/>
              </a:solidFill>
              <a:cs typeface="B Titr" panose="00000700000000000000" pitchFamily="2" charset="-78"/>
            </a:endParaRPr>
          </a:p>
        </p:txBody>
      </p:sp>
      <p:sp>
        <p:nvSpPr>
          <p:cNvPr id="34" name="Rounded Rectangle 33"/>
          <p:cNvSpPr/>
          <p:nvPr/>
        </p:nvSpPr>
        <p:spPr>
          <a:xfrm>
            <a:off x="10243163"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5" name="TextBox 34"/>
          <p:cNvSpPr txBox="1"/>
          <p:nvPr/>
        </p:nvSpPr>
        <p:spPr>
          <a:xfrm>
            <a:off x="10195515" y="410688"/>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a:t>
            </a:r>
            <a:endParaRPr lang="fa-IR" dirty="0">
              <a:solidFill>
                <a:schemeClr val="bg1"/>
              </a:solidFill>
              <a:cs typeface="B Titr" panose="00000700000000000000" pitchFamily="2" charset="-78"/>
            </a:endParaRPr>
          </a:p>
        </p:txBody>
      </p:sp>
      <p:sp>
        <p:nvSpPr>
          <p:cNvPr id="63" name="Striped Right Arrow 62"/>
          <p:cNvSpPr/>
          <p:nvPr/>
        </p:nvSpPr>
        <p:spPr>
          <a:xfrm rot="10800000">
            <a:off x="11473481" y="4718323"/>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4" name="TextBox 63"/>
          <p:cNvSpPr txBox="1"/>
          <p:nvPr/>
        </p:nvSpPr>
        <p:spPr>
          <a:xfrm>
            <a:off x="757517" y="4718322"/>
            <a:ext cx="10668000" cy="430887"/>
          </a:xfrm>
          <a:prstGeom prst="rect">
            <a:avLst/>
          </a:prstGeom>
          <a:noFill/>
        </p:spPr>
        <p:txBody>
          <a:bodyPr wrap="square" rtlCol="1">
            <a:spAutoFit/>
          </a:bodyPr>
          <a:lstStyle/>
          <a:p>
            <a:r>
              <a:rPr lang="fa-IR" sz="2200" b="1" dirty="0" smtClean="0">
                <a:cs typeface="B Nazanin" panose="00000400000000000000" pitchFamily="2" charset="-78"/>
              </a:rPr>
              <a:t>سه عامل اصلی </a:t>
            </a:r>
            <a:r>
              <a:rPr lang="fa-IR" sz="2200" b="1" dirty="0" smtClean="0">
                <a:solidFill>
                  <a:srgbClr val="FF0000"/>
                </a:solidFill>
                <a:cs typeface="B Nazanin" panose="00000400000000000000" pitchFamily="2" charset="-78"/>
              </a:rPr>
              <a:t>ملیت زدایی </a:t>
            </a:r>
            <a:r>
              <a:rPr lang="fa-IR" sz="2200" b="1" dirty="0" smtClean="0">
                <a:cs typeface="B Nazanin" panose="00000400000000000000" pitchFamily="2" charset="-78"/>
              </a:rPr>
              <a:t>عبارتند از :</a:t>
            </a:r>
            <a:endParaRPr lang="fa-IR" sz="2200" b="1" dirty="0">
              <a:cs typeface="B Nazanin" panose="00000400000000000000" pitchFamily="2" charset="-78"/>
            </a:endParaRPr>
          </a:p>
        </p:txBody>
      </p:sp>
      <p:sp>
        <p:nvSpPr>
          <p:cNvPr id="4" name="TextBox 3"/>
          <p:cNvSpPr txBox="1"/>
          <p:nvPr/>
        </p:nvSpPr>
        <p:spPr>
          <a:xfrm>
            <a:off x="8525439" y="5584975"/>
            <a:ext cx="2820844" cy="707886"/>
          </a:xfrm>
          <a:prstGeom prst="rect">
            <a:avLst/>
          </a:prstGeom>
          <a:noFill/>
        </p:spPr>
        <p:txBody>
          <a:bodyPr wrap="square" rtlCol="1">
            <a:spAutoFit/>
          </a:bodyPr>
          <a:lstStyle/>
          <a:p>
            <a:pPr algn="ctr"/>
            <a:r>
              <a:rPr lang="fa-IR" sz="2000" b="1" dirty="0" smtClean="0">
                <a:cs typeface="B Nazanin" panose="00000400000000000000" pitchFamily="2" charset="-78"/>
              </a:rPr>
              <a:t>افزایش سازمان های فراملی و قدرتشان</a:t>
            </a:r>
            <a:endParaRPr lang="fa-IR" sz="2000" b="1" dirty="0">
              <a:cs typeface="B Nazanin" panose="00000400000000000000" pitchFamily="2" charset="-78"/>
            </a:endParaRPr>
          </a:p>
        </p:txBody>
      </p:sp>
      <p:sp>
        <p:nvSpPr>
          <p:cNvPr id="43" name="TextBox 42"/>
          <p:cNvSpPr txBox="1"/>
          <p:nvPr/>
        </p:nvSpPr>
        <p:spPr>
          <a:xfrm>
            <a:off x="979827" y="5584975"/>
            <a:ext cx="2855573" cy="707886"/>
          </a:xfrm>
          <a:prstGeom prst="rect">
            <a:avLst/>
          </a:prstGeom>
          <a:noFill/>
        </p:spPr>
        <p:txBody>
          <a:bodyPr wrap="square" rtlCol="1">
            <a:spAutoFit/>
          </a:bodyPr>
          <a:lstStyle/>
          <a:p>
            <a:pPr algn="ctr"/>
            <a:r>
              <a:rPr lang="fa-IR" sz="2000" b="1" dirty="0" smtClean="0">
                <a:cs typeface="B Nazanin" panose="00000400000000000000" pitchFamily="2" charset="-78"/>
              </a:rPr>
              <a:t>چالش های مهاجر پذیری برحاکمیت و تابعیت</a:t>
            </a:r>
            <a:endParaRPr lang="fa-IR" sz="2000" b="1" dirty="0">
              <a:cs typeface="B Nazanin" panose="00000400000000000000" pitchFamily="2" charset="-78"/>
            </a:endParaRPr>
          </a:p>
        </p:txBody>
      </p:sp>
      <p:sp>
        <p:nvSpPr>
          <p:cNvPr id="52" name="TextBox 51"/>
          <p:cNvSpPr txBox="1"/>
          <p:nvPr/>
        </p:nvSpPr>
        <p:spPr>
          <a:xfrm>
            <a:off x="5004520" y="5584975"/>
            <a:ext cx="2823416" cy="707886"/>
          </a:xfrm>
          <a:prstGeom prst="rect">
            <a:avLst/>
          </a:prstGeom>
          <a:noFill/>
        </p:spPr>
        <p:txBody>
          <a:bodyPr wrap="square" rtlCol="1">
            <a:spAutoFit/>
          </a:bodyPr>
          <a:lstStyle/>
          <a:p>
            <a:pPr algn="ctr"/>
            <a:r>
              <a:rPr lang="fa-IR" sz="2000" b="1" dirty="0" smtClean="0">
                <a:cs typeface="B Nazanin" panose="00000400000000000000" pitchFamily="2" charset="-78"/>
              </a:rPr>
              <a:t>شکل گیری نیروی بازار در برابر دولت ها</a:t>
            </a:r>
            <a:endParaRPr lang="fa-IR" sz="2000" b="1" dirty="0">
              <a:cs typeface="B Nazanin" panose="00000400000000000000" pitchFamily="2" charset="-78"/>
            </a:endParaRPr>
          </a:p>
        </p:txBody>
      </p:sp>
      <p:sp>
        <p:nvSpPr>
          <p:cNvPr id="78" name="Striped Right Arrow 77"/>
          <p:cNvSpPr/>
          <p:nvPr/>
        </p:nvSpPr>
        <p:spPr>
          <a:xfrm rot="10800000">
            <a:off x="11473481" y="3490405"/>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9" name="TextBox 78"/>
          <p:cNvSpPr txBox="1"/>
          <p:nvPr/>
        </p:nvSpPr>
        <p:spPr>
          <a:xfrm>
            <a:off x="443859" y="3484776"/>
            <a:ext cx="10902424" cy="1015663"/>
          </a:xfrm>
          <a:prstGeom prst="rect">
            <a:avLst/>
          </a:prstGeom>
          <a:noFill/>
        </p:spPr>
        <p:txBody>
          <a:bodyPr wrap="square" rtlCol="1">
            <a:spAutoFit/>
          </a:bodyPr>
          <a:lstStyle/>
          <a:p>
            <a:pPr>
              <a:lnSpc>
                <a:spcPct val="150000"/>
              </a:lnSpc>
            </a:pPr>
            <a:r>
              <a:rPr lang="fa-IR" sz="2000" b="1" dirty="0">
                <a:cs typeface="B Nazanin" panose="00000400000000000000" pitchFamily="2" charset="-78"/>
              </a:rPr>
              <a:t>سیار شدن اقتصادی و فرهنگی که با ادغام بلوک شرق و فروپاشی نظم جهانی دوقطبی همراه بود، امکان جهانی شدن سیاسی را که تحت عنوان ظهور رهبری جهانی و گونه ای سیاست جهانی تعریف میشود، نوید داده است. </a:t>
            </a:r>
          </a:p>
        </p:txBody>
      </p:sp>
    </p:spTree>
    <p:extLst>
      <p:ext uri="{BB962C8B-B14F-4D97-AF65-F5344CB8AC3E}">
        <p14:creationId xmlns:p14="http://schemas.microsoft.com/office/powerpoint/2010/main" val="22279295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 y="0"/>
            <a:ext cx="12192000" cy="1175657"/>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44" name="Rounded Rectangle 43"/>
          <p:cNvSpPr/>
          <p:nvPr/>
        </p:nvSpPr>
        <p:spPr>
          <a:xfrm>
            <a:off x="4296231"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5" name="Rounded Rectangle 44"/>
          <p:cNvSpPr/>
          <p:nvPr/>
        </p:nvSpPr>
        <p:spPr>
          <a:xfrm>
            <a:off x="2371714"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6" name="Rounded Rectangle 45"/>
          <p:cNvSpPr/>
          <p:nvPr/>
        </p:nvSpPr>
        <p:spPr>
          <a:xfrm>
            <a:off x="385219"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5" name="TextBox 14"/>
          <p:cNvSpPr txBox="1"/>
          <p:nvPr/>
        </p:nvSpPr>
        <p:spPr>
          <a:xfrm>
            <a:off x="4290745" y="277957"/>
            <a:ext cx="1571222" cy="646331"/>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 در ایران</a:t>
            </a:r>
            <a:endParaRPr lang="fa-IR" dirty="0">
              <a:solidFill>
                <a:schemeClr val="bg1"/>
              </a:solidFill>
              <a:cs typeface="B Titr" panose="00000700000000000000" pitchFamily="2" charset="-78"/>
            </a:endParaRPr>
          </a:p>
        </p:txBody>
      </p:sp>
      <p:sp>
        <p:nvSpPr>
          <p:cNvPr id="16" name="TextBox 15"/>
          <p:cNvSpPr txBox="1"/>
          <p:nvPr/>
        </p:nvSpPr>
        <p:spPr>
          <a:xfrm>
            <a:off x="2401915" y="382662"/>
            <a:ext cx="1571222" cy="369332"/>
          </a:xfrm>
          <a:prstGeom prst="rect">
            <a:avLst/>
          </a:prstGeom>
          <a:noFill/>
        </p:spPr>
        <p:txBody>
          <a:bodyPr wrap="square" rtlCol="1">
            <a:spAutoFit/>
          </a:bodyPr>
          <a:lstStyle/>
          <a:p>
            <a:pPr algn="ctr"/>
            <a:r>
              <a:rPr lang="fa-IR" dirty="0">
                <a:solidFill>
                  <a:schemeClr val="bg1"/>
                </a:solidFill>
                <a:cs typeface="B Titr" panose="00000700000000000000" pitchFamily="2" charset="-78"/>
              </a:rPr>
              <a:t>جمع بندی</a:t>
            </a:r>
          </a:p>
        </p:txBody>
      </p:sp>
      <p:sp>
        <p:nvSpPr>
          <p:cNvPr id="17" name="TextBox 16"/>
          <p:cNvSpPr txBox="1"/>
          <p:nvPr/>
        </p:nvSpPr>
        <p:spPr>
          <a:xfrm>
            <a:off x="316961" y="277957"/>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منابع</a:t>
            </a:r>
            <a:endParaRPr lang="fa-IR" dirty="0">
              <a:solidFill>
                <a:schemeClr val="bg1"/>
              </a:solidFill>
              <a:cs typeface="B Titr" panose="00000700000000000000" pitchFamily="2" charset="-78"/>
            </a:endParaRPr>
          </a:p>
        </p:txBody>
      </p:sp>
      <p:sp>
        <p:nvSpPr>
          <p:cNvPr id="48" name="TextBox 47"/>
          <p:cNvSpPr txBox="1"/>
          <p:nvPr/>
        </p:nvSpPr>
        <p:spPr>
          <a:xfrm>
            <a:off x="6288609" y="1526907"/>
            <a:ext cx="5147215" cy="523220"/>
          </a:xfrm>
          <a:prstGeom prst="rect">
            <a:avLst/>
          </a:prstGeom>
          <a:noFill/>
        </p:spPr>
        <p:txBody>
          <a:bodyPr wrap="square" rtlCol="1">
            <a:spAutoFit/>
          </a:bodyPr>
          <a:lstStyle/>
          <a:p>
            <a:r>
              <a:rPr lang="fa-IR" sz="2800" b="1" dirty="0" smtClean="0">
                <a:cs typeface="B Nazanin" panose="00000400000000000000" pitchFamily="2" charset="-78"/>
              </a:rPr>
              <a:t>تعریف منطقه گرایی</a:t>
            </a:r>
            <a:endParaRPr lang="fa-IR" sz="2800" b="1" dirty="0">
              <a:cs typeface="B Nazanin" panose="00000400000000000000" pitchFamily="2" charset="-78"/>
            </a:endParaRPr>
          </a:p>
        </p:txBody>
      </p:sp>
      <p:sp>
        <p:nvSpPr>
          <p:cNvPr id="49" name="Cross 48"/>
          <p:cNvSpPr/>
          <p:nvPr/>
        </p:nvSpPr>
        <p:spPr>
          <a:xfrm>
            <a:off x="11558483" y="1588462"/>
            <a:ext cx="449943" cy="391886"/>
          </a:xfrm>
          <a:prstGeom prst="plus">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1" name="Striped Right Arrow 50"/>
          <p:cNvSpPr/>
          <p:nvPr/>
        </p:nvSpPr>
        <p:spPr>
          <a:xfrm rot="10800000">
            <a:off x="11435824" y="2257078"/>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5" name="TextBox 54"/>
          <p:cNvSpPr txBox="1"/>
          <p:nvPr/>
        </p:nvSpPr>
        <p:spPr>
          <a:xfrm>
            <a:off x="523093" y="2148266"/>
            <a:ext cx="10902424" cy="1477328"/>
          </a:xfrm>
          <a:prstGeom prst="rect">
            <a:avLst/>
          </a:prstGeom>
          <a:noFill/>
        </p:spPr>
        <p:txBody>
          <a:bodyPr wrap="square" rtlCol="1">
            <a:spAutoFit/>
          </a:bodyPr>
          <a:lstStyle/>
          <a:p>
            <a:pPr algn="just">
              <a:lnSpc>
                <a:spcPct val="150000"/>
              </a:lnSpc>
            </a:pPr>
            <a:r>
              <a:rPr lang="fa-IR" sz="2000" b="1" dirty="0">
                <a:cs typeface="B Nazanin" panose="00000400000000000000" pitchFamily="2" charset="-78"/>
              </a:rPr>
              <a:t>منطقه گرایی فرایندی است که از طریق ایجاد منطقه تجارت آزاد یا اتحادیه گمرکی بین دولت ها و به منظور آزادسازی یا تسهیل تجارت در سطح منطقه آغاز می شود. در واقع </a:t>
            </a:r>
            <a:r>
              <a:rPr lang="fa-IR" sz="2000" b="1" dirty="0" smtClean="0">
                <a:cs typeface="B Nazanin" panose="00000400000000000000" pitchFamily="2" charset="-78"/>
              </a:rPr>
              <a:t>توسعه ی </a:t>
            </a:r>
            <a:r>
              <a:rPr lang="fa-IR" sz="2000" b="1" dirty="0">
                <a:cs typeface="B Nazanin" panose="00000400000000000000" pitchFamily="2" charset="-78"/>
              </a:rPr>
              <a:t>منطقه گرایی یکی از اشکال کلیدی آزادسازی تجاری است که در مراحل پیشرفته از همکاری تجاری به همکاری های اقتصادی و پولی، و سپس به هم گرایی سیاسی و امنیتی منتج می شود. </a:t>
            </a:r>
          </a:p>
        </p:txBody>
      </p:sp>
      <p:sp>
        <p:nvSpPr>
          <p:cNvPr id="69" name="Rounded Rectangle 68"/>
          <p:cNvSpPr/>
          <p:nvPr/>
        </p:nvSpPr>
        <p:spPr>
          <a:xfrm>
            <a:off x="6258407" y="359188"/>
            <a:ext cx="1576708" cy="7856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1" name="TextBox 70"/>
          <p:cNvSpPr txBox="1"/>
          <p:nvPr/>
        </p:nvSpPr>
        <p:spPr>
          <a:xfrm>
            <a:off x="6263892" y="571064"/>
            <a:ext cx="1571222" cy="369332"/>
          </a:xfrm>
          <a:prstGeom prst="rect">
            <a:avLst/>
          </a:prstGeom>
          <a:noFill/>
        </p:spPr>
        <p:txBody>
          <a:bodyPr wrap="square" rtlCol="1">
            <a:spAutoFit/>
          </a:bodyPr>
          <a:lstStyle/>
          <a:p>
            <a:pPr algn="ctr"/>
            <a:r>
              <a:rPr lang="fa-IR" dirty="0" smtClean="0">
                <a:solidFill>
                  <a:srgbClr val="FF0000"/>
                </a:solidFill>
                <a:cs typeface="B Titr" panose="00000700000000000000" pitchFamily="2" charset="-78"/>
              </a:rPr>
              <a:t>منطقه گرایی</a:t>
            </a:r>
            <a:endParaRPr lang="fa-IR" dirty="0">
              <a:solidFill>
                <a:srgbClr val="FF0000"/>
              </a:solidFill>
              <a:cs typeface="B Titr" panose="00000700000000000000" pitchFamily="2" charset="-78"/>
            </a:endParaRPr>
          </a:p>
        </p:txBody>
      </p:sp>
      <p:sp>
        <p:nvSpPr>
          <p:cNvPr id="34" name="Rounded Rectangle 33"/>
          <p:cNvSpPr/>
          <p:nvPr/>
        </p:nvSpPr>
        <p:spPr>
          <a:xfrm>
            <a:off x="10243163"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5" name="TextBox 34"/>
          <p:cNvSpPr txBox="1"/>
          <p:nvPr/>
        </p:nvSpPr>
        <p:spPr>
          <a:xfrm>
            <a:off x="10195515" y="410688"/>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a:t>
            </a:r>
            <a:endParaRPr lang="fa-IR" dirty="0">
              <a:solidFill>
                <a:schemeClr val="bg1"/>
              </a:solidFill>
              <a:cs typeface="B Titr" panose="00000700000000000000" pitchFamily="2" charset="-78"/>
            </a:endParaRPr>
          </a:p>
        </p:txBody>
      </p:sp>
      <p:sp>
        <p:nvSpPr>
          <p:cNvPr id="63" name="Striped Right Arrow 62"/>
          <p:cNvSpPr/>
          <p:nvPr/>
        </p:nvSpPr>
        <p:spPr>
          <a:xfrm rot="10800000">
            <a:off x="11435824" y="4548162"/>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4" name="TextBox 63"/>
          <p:cNvSpPr txBox="1"/>
          <p:nvPr/>
        </p:nvSpPr>
        <p:spPr>
          <a:xfrm>
            <a:off x="767824" y="4463923"/>
            <a:ext cx="10668000" cy="1015663"/>
          </a:xfrm>
          <a:prstGeom prst="rect">
            <a:avLst/>
          </a:prstGeom>
          <a:noFill/>
        </p:spPr>
        <p:txBody>
          <a:bodyPr wrap="square" rtlCol="1">
            <a:spAutoFit/>
          </a:bodyPr>
          <a:lstStyle/>
          <a:p>
            <a:pPr algn="just">
              <a:lnSpc>
                <a:spcPct val="150000"/>
              </a:lnSpc>
            </a:pPr>
            <a:r>
              <a:rPr lang="fa-IR" sz="2000" b="1" dirty="0">
                <a:cs typeface="B Nazanin" panose="00000400000000000000" pitchFamily="2" charset="-78"/>
              </a:rPr>
              <a:t>در دهه های گذشته توجه و سطح تحلیل عمدتاً به سطح ملی یا بینالمللی معطوف بود. اکنون در اواخر هزاره دوم و آغاز هزاره جدید، مطالعات منطقه ای در کانون توجه و اهمیت قرار گرفته است</a:t>
            </a:r>
            <a:r>
              <a:rPr lang="fa-IR" sz="2000" b="1" dirty="0" smtClean="0">
                <a:cs typeface="B Nazanin" panose="00000400000000000000" pitchFamily="2" charset="-78"/>
              </a:rPr>
              <a:t>. سه نمونه موفق منطقه گرایی عبارتند از :</a:t>
            </a:r>
            <a:endParaRPr lang="fa-IR" sz="2000" b="1" dirty="0">
              <a:cs typeface="B Nazanin" panose="00000400000000000000" pitchFamily="2" charset="-78"/>
            </a:endParaRPr>
          </a:p>
        </p:txBody>
      </p:sp>
      <p:sp>
        <p:nvSpPr>
          <p:cNvPr id="78" name="Striped Right Arrow 77"/>
          <p:cNvSpPr/>
          <p:nvPr/>
        </p:nvSpPr>
        <p:spPr>
          <a:xfrm rot="10800000">
            <a:off x="11435824" y="3712883"/>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9" name="TextBox 78"/>
          <p:cNvSpPr txBox="1"/>
          <p:nvPr/>
        </p:nvSpPr>
        <p:spPr>
          <a:xfrm>
            <a:off x="475129" y="3625594"/>
            <a:ext cx="10902424" cy="553998"/>
          </a:xfrm>
          <a:prstGeom prst="rect">
            <a:avLst/>
          </a:prstGeom>
          <a:noFill/>
        </p:spPr>
        <p:txBody>
          <a:bodyPr wrap="square" rtlCol="1">
            <a:spAutoFit/>
          </a:bodyPr>
          <a:lstStyle/>
          <a:p>
            <a:pPr>
              <a:lnSpc>
                <a:spcPct val="150000"/>
              </a:lnSpc>
            </a:pPr>
            <a:r>
              <a:rPr lang="fa-IR" sz="2000" b="1" dirty="0" smtClean="0">
                <a:cs typeface="B Nazanin" panose="00000400000000000000" pitchFamily="2" charset="-78"/>
              </a:rPr>
              <a:t>موجب تحکیم صلح و افزایش روابط و حل بحران ها بین اعضایش می شود.</a:t>
            </a:r>
            <a:endParaRPr lang="fa-IR" sz="2000" b="1" dirty="0">
              <a:cs typeface="B Nazanin" panose="00000400000000000000" pitchFamily="2" charset="-78"/>
            </a:endParaRPr>
          </a:p>
        </p:txBody>
      </p:sp>
      <p:sp>
        <p:nvSpPr>
          <p:cNvPr id="29" name="Rounded Rectangle 28"/>
          <p:cNvSpPr/>
          <p:nvPr/>
        </p:nvSpPr>
        <p:spPr>
          <a:xfrm>
            <a:off x="8265886"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0" name="TextBox 29"/>
          <p:cNvSpPr txBox="1"/>
          <p:nvPr/>
        </p:nvSpPr>
        <p:spPr>
          <a:xfrm>
            <a:off x="8182925" y="402249"/>
            <a:ext cx="1765218"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ابعاد جهانی شدن</a:t>
            </a:r>
            <a:endParaRPr lang="fa-IR" dirty="0">
              <a:solidFill>
                <a:schemeClr val="bg1"/>
              </a:solidFill>
              <a:cs typeface="B Titr" panose="00000700000000000000" pitchFamily="2" charset="-78"/>
            </a:endParaRPr>
          </a:p>
        </p:txBody>
      </p:sp>
      <p:sp>
        <p:nvSpPr>
          <p:cNvPr id="2" name="Rounded Rectangle 1"/>
          <p:cNvSpPr/>
          <p:nvPr/>
        </p:nvSpPr>
        <p:spPr>
          <a:xfrm>
            <a:off x="8915494" y="5580231"/>
            <a:ext cx="1854200" cy="9906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2" name="Rounded Rectangle 31"/>
          <p:cNvSpPr/>
          <p:nvPr/>
        </p:nvSpPr>
        <p:spPr>
          <a:xfrm>
            <a:off x="5483801" y="5580231"/>
            <a:ext cx="1854200" cy="9906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3" name="Rounded Rectangle 32"/>
          <p:cNvSpPr/>
          <p:nvPr/>
        </p:nvSpPr>
        <p:spPr>
          <a:xfrm>
            <a:off x="2385462" y="5580231"/>
            <a:ext cx="1854200" cy="9906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 name="TextBox 5"/>
          <p:cNvSpPr txBox="1"/>
          <p:nvPr/>
        </p:nvSpPr>
        <p:spPr>
          <a:xfrm>
            <a:off x="8915494" y="5875476"/>
            <a:ext cx="1615284" cy="400110"/>
          </a:xfrm>
          <a:prstGeom prst="rect">
            <a:avLst/>
          </a:prstGeom>
          <a:noFill/>
        </p:spPr>
        <p:txBody>
          <a:bodyPr wrap="square" rtlCol="1">
            <a:spAutoFit/>
          </a:bodyPr>
          <a:lstStyle/>
          <a:p>
            <a:r>
              <a:rPr lang="fa-IR" sz="2000" b="1" dirty="0" smtClean="0">
                <a:cs typeface="B Nazanin" panose="00000400000000000000" pitchFamily="2" charset="-78"/>
              </a:rPr>
              <a:t>اتحادیه اروپا</a:t>
            </a:r>
            <a:endParaRPr lang="fa-IR" sz="2000" b="1" dirty="0">
              <a:cs typeface="B Nazanin" panose="00000400000000000000" pitchFamily="2" charset="-78"/>
            </a:endParaRPr>
          </a:p>
        </p:txBody>
      </p:sp>
      <p:sp>
        <p:nvSpPr>
          <p:cNvPr id="36" name="TextBox 35"/>
          <p:cNvSpPr txBox="1"/>
          <p:nvPr/>
        </p:nvSpPr>
        <p:spPr>
          <a:xfrm>
            <a:off x="6078835" y="5908411"/>
            <a:ext cx="576349" cy="400110"/>
          </a:xfrm>
          <a:prstGeom prst="rect">
            <a:avLst/>
          </a:prstGeom>
          <a:noFill/>
        </p:spPr>
        <p:txBody>
          <a:bodyPr wrap="square" rtlCol="1">
            <a:spAutoFit/>
          </a:bodyPr>
          <a:lstStyle/>
          <a:p>
            <a:r>
              <a:rPr lang="fa-IR" sz="2000" b="1" dirty="0" smtClean="0">
                <a:cs typeface="B Nazanin" panose="00000400000000000000" pitchFamily="2" charset="-78"/>
              </a:rPr>
              <a:t>نفتا</a:t>
            </a:r>
            <a:endParaRPr lang="fa-IR" sz="2000" b="1" dirty="0">
              <a:cs typeface="B Nazanin" panose="00000400000000000000" pitchFamily="2" charset="-78"/>
            </a:endParaRPr>
          </a:p>
        </p:txBody>
      </p:sp>
      <p:sp>
        <p:nvSpPr>
          <p:cNvPr id="37" name="TextBox 36"/>
          <p:cNvSpPr txBox="1"/>
          <p:nvPr/>
        </p:nvSpPr>
        <p:spPr>
          <a:xfrm>
            <a:off x="2114421" y="5898856"/>
            <a:ext cx="1759761" cy="400110"/>
          </a:xfrm>
          <a:prstGeom prst="rect">
            <a:avLst/>
          </a:prstGeom>
          <a:noFill/>
        </p:spPr>
        <p:txBody>
          <a:bodyPr wrap="square" rtlCol="1">
            <a:spAutoFit/>
          </a:bodyPr>
          <a:lstStyle/>
          <a:p>
            <a:r>
              <a:rPr lang="fa-IR" sz="2000" b="1" dirty="0" smtClean="0">
                <a:cs typeface="B Nazanin" panose="00000400000000000000" pitchFamily="2" charset="-78"/>
              </a:rPr>
              <a:t>آ سه آن +3</a:t>
            </a:r>
            <a:endParaRPr lang="fa-IR" sz="2000" b="1" dirty="0">
              <a:cs typeface="B Nazanin" panose="00000400000000000000" pitchFamily="2" charset="-78"/>
            </a:endParaRPr>
          </a:p>
        </p:txBody>
      </p:sp>
    </p:spTree>
    <p:extLst>
      <p:ext uri="{BB962C8B-B14F-4D97-AF65-F5344CB8AC3E}">
        <p14:creationId xmlns:p14="http://schemas.microsoft.com/office/powerpoint/2010/main" val="17323253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 y="0"/>
            <a:ext cx="12192000" cy="1175657"/>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44" name="Rounded Rectangle 43"/>
          <p:cNvSpPr/>
          <p:nvPr/>
        </p:nvSpPr>
        <p:spPr>
          <a:xfrm>
            <a:off x="4296231"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5" name="Rounded Rectangle 44"/>
          <p:cNvSpPr/>
          <p:nvPr/>
        </p:nvSpPr>
        <p:spPr>
          <a:xfrm>
            <a:off x="2371714"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6" name="Rounded Rectangle 45"/>
          <p:cNvSpPr/>
          <p:nvPr/>
        </p:nvSpPr>
        <p:spPr>
          <a:xfrm>
            <a:off x="385219"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5" name="TextBox 14"/>
          <p:cNvSpPr txBox="1"/>
          <p:nvPr/>
        </p:nvSpPr>
        <p:spPr>
          <a:xfrm>
            <a:off x="4290745" y="277957"/>
            <a:ext cx="1571222" cy="646331"/>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 در ایران</a:t>
            </a:r>
            <a:endParaRPr lang="fa-IR" dirty="0">
              <a:solidFill>
                <a:schemeClr val="bg1"/>
              </a:solidFill>
              <a:cs typeface="B Titr" panose="00000700000000000000" pitchFamily="2" charset="-78"/>
            </a:endParaRPr>
          </a:p>
        </p:txBody>
      </p:sp>
      <p:sp>
        <p:nvSpPr>
          <p:cNvPr id="16" name="TextBox 15"/>
          <p:cNvSpPr txBox="1"/>
          <p:nvPr/>
        </p:nvSpPr>
        <p:spPr>
          <a:xfrm>
            <a:off x="2401915" y="382662"/>
            <a:ext cx="1571222" cy="369332"/>
          </a:xfrm>
          <a:prstGeom prst="rect">
            <a:avLst/>
          </a:prstGeom>
          <a:noFill/>
        </p:spPr>
        <p:txBody>
          <a:bodyPr wrap="square" rtlCol="1">
            <a:spAutoFit/>
          </a:bodyPr>
          <a:lstStyle/>
          <a:p>
            <a:pPr algn="ctr"/>
            <a:r>
              <a:rPr lang="fa-IR" dirty="0">
                <a:solidFill>
                  <a:schemeClr val="bg1"/>
                </a:solidFill>
                <a:cs typeface="B Titr" panose="00000700000000000000" pitchFamily="2" charset="-78"/>
              </a:rPr>
              <a:t>جمع بندی</a:t>
            </a:r>
          </a:p>
        </p:txBody>
      </p:sp>
      <p:sp>
        <p:nvSpPr>
          <p:cNvPr id="17" name="TextBox 16"/>
          <p:cNvSpPr txBox="1"/>
          <p:nvPr/>
        </p:nvSpPr>
        <p:spPr>
          <a:xfrm>
            <a:off x="316961" y="277957"/>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منابع</a:t>
            </a:r>
            <a:endParaRPr lang="fa-IR" dirty="0">
              <a:solidFill>
                <a:schemeClr val="bg1"/>
              </a:solidFill>
              <a:cs typeface="B Titr" panose="00000700000000000000" pitchFamily="2" charset="-78"/>
            </a:endParaRPr>
          </a:p>
        </p:txBody>
      </p:sp>
      <p:sp>
        <p:nvSpPr>
          <p:cNvPr id="48" name="TextBox 47"/>
          <p:cNvSpPr txBox="1"/>
          <p:nvPr/>
        </p:nvSpPr>
        <p:spPr>
          <a:xfrm>
            <a:off x="6288609" y="1526907"/>
            <a:ext cx="5147215" cy="523220"/>
          </a:xfrm>
          <a:prstGeom prst="rect">
            <a:avLst/>
          </a:prstGeom>
          <a:noFill/>
        </p:spPr>
        <p:txBody>
          <a:bodyPr wrap="square" rtlCol="1">
            <a:spAutoFit/>
          </a:bodyPr>
          <a:lstStyle/>
          <a:p>
            <a:r>
              <a:rPr lang="fa-IR" sz="2800" b="1" dirty="0" smtClean="0">
                <a:cs typeface="B Nazanin" panose="00000400000000000000" pitchFamily="2" charset="-78"/>
              </a:rPr>
              <a:t>تفاوت منطقه گرایی نوین و قدیم</a:t>
            </a:r>
            <a:endParaRPr lang="fa-IR" sz="2800" b="1" dirty="0">
              <a:cs typeface="B Nazanin" panose="00000400000000000000" pitchFamily="2" charset="-78"/>
            </a:endParaRPr>
          </a:p>
        </p:txBody>
      </p:sp>
      <p:sp>
        <p:nvSpPr>
          <p:cNvPr id="49" name="Cross 48"/>
          <p:cNvSpPr/>
          <p:nvPr/>
        </p:nvSpPr>
        <p:spPr>
          <a:xfrm>
            <a:off x="11558483" y="1588462"/>
            <a:ext cx="449943" cy="391886"/>
          </a:xfrm>
          <a:prstGeom prst="plus">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1" name="Striped Right Arrow 50"/>
          <p:cNvSpPr/>
          <p:nvPr/>
        </p:nvSpPr>
        <p:spPr>
          <a:xfrm rot="10800000">
            <a:off x="11435824" y="2257078"/>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5" name="TextBox 54"/>
          <p:cNvSpPr txBox="1"/>
          <p:nvPr/>
        </p:nvSpPr>
        <p:spPr>
          <a:xfrm>
            <a:off x="7569200" y="2148266"/>
            <a:ext cx="3856316" cy="4708981"/>
          </a:xfrm>
          <a:prstGeom prst="rect">
            <a:avLst/>
          </a:prstGeom>
          <a:noFill/>
        </p:spPr>
        <p:txBody>
          <a:bodyPr wrap="square" rtlCol="1">
            <a:spAutoFit/>
          </a:bodyPr>
          <a:lstStyle/>
          <a:p>
            <a:pPr algn="just">
              <a:lnSpc>
                <a:spcPct val="150000"/>
              </a:lnSpc>
            </a:pPr>
            <a:r>
              <a:rPr lang="fa-IR" sz="2000" b="1" dirty="0" smtClean="0">
                <a:cs typeface="B Nazanin" panose="00000400000000000000" pitchFamily="2" charset="-78"/>
              </a:rPr>
              <a:t>بعد از جنگ جهانی دوم و بین سال های 1950 تا نیمه اول 1980 شاهد منطقه گرایی قدیم هستیم که جهان را به دو بلوک شرق و غرب با سر دم داری شوروی و آمریکا تقسیم میکند.</a:t>
            </a:r>
          </a:p>
          <a:p>
            <a:pPr algn="just">
              <a:lnSpc>
                <a:spcPct val="150000"/>
              </a:lnSpc>
            </a:pPr>
            <a:r>
              <a:rPr lang="fa-IR" sz="2000" b="1" dirty="0" smtClean="0">
                <a:cs typeface="B Nazanin" panose="00000400000000000000" pitchFamily="2" charset="-78"/>
              </a:rPr>
              <a:t>بعد از فروپاشی اتحاد جماهیر شوری از نیمه دوم 1980 شاهد شکل گیری منطقه گرایی نوین هستیم که تفاوت های آن ها در قالب جدول رو به رو نشان داده شده است.</a:t>
            </a:r>
            <a:endParaRPr lang="fa-IR" sz="2000" b="1" dirty="0">
              <a:cs typeface="B Nazanin" panose="00000400000000000000" pitchFamily="2" charset="-78"/>
            </a:endParaRPr>
          </a:p>
        </p:txBody>
      </p:sp>
      <p:sp>
        <p:nvSpPr>
          <p:cNvPr id="69" name="Rounded Rectangle 68"/>
          <p:cNvSpPr/>
          <p:nvPr/>
        </p:nvSpPr>
        <p:spPr>
          <a:xfrm>
            <a:off x="6258407" y="359188"/>
            <a:ext cx="1576708" cy="7856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1" name="TextBox 70"/>
          <p:cNvSpPr txBox="1"/>
          <p:nvPr/>
        </p:nvSpPr>
        <p:spPr>
          <a:xfrm>
            <a:off x="6263892" y="571064"/>
            <a:ext cx="1571222" cy="369332"/>
          </a:xfrm>
          <a:prstGeom prst="rect">
            <a:avLst/>
          </a:prstGeom>
          <a:noFill/>
        </p:spPr>
        <p:txBody>
          <a:bodyPr wrap="square" rtlCol="1">
            <a:spAutoFit/>
          </a:bodyPr>
          <a:lstStyle/>
          <a:p>
            <a:pPr algn="ctr"/>
            <a:r>
              <a:rPr lang="fa-IR" dirty="0" smtClean="0">
                <a:solidFill>
                  <a:srgbClr val="FF0000"/>
                </a:solidFill>
                <a:cs typeface="B Titr" panose="00000700000000000000" pitchFamily="2" charset="-78"/>
              </a:rPr>
              <a:t>منطقه گرایی</a:t>
            </a:r>
            <a:endParaRPr lang="fa-IR" dirty="0">
              <a:solidFill>
                <a:srgbClr val="FF0000"/>
              </a:solidFill>
              <a:cs typeface="B Titr" panose="00000700000000000000" pitchFamily="2" charset="-78"/>
            </a:endParaRPr>
          </a:p>
        </p:txBody>
      </p:sp>
      <p:sp>
        <p:nvSpPr>
          <p:cNvPr id="34" name="Rounded Rectangle 33"/>
          <p:cNvSpPr/>
          <p:nvPr/>
        </p:nvSpPr>
        <p:spPr>
          <a:xfrm>
            <a:off x="10243163"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5" name="TextBox 34"/>
          <p:cNvSpPr txBox="1"/>
          <p:nvPr/>
        </p:nvSpPr>
        <p:spPr>
          <a:xfrm>
            <a:off x="10195515" y="410688"/>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a:t>
            </a:r>
            <a:endParaRPr lang="fa-IR" dirty="0">
              <a:solidFill>
                <a:schemeClr val="bg1"/>
              </a:solidFill>
              <a:cs typeface="B Titr" panose="00000700000000000000" pitchFamily="2" charset="-78"/>
            </a:endParaRPr>
          </a:p>
        </p:txBody>
      </p:sp>
      <p:sp>
        <p:nvSpPr>
          <p:cNvPr id="29" name="Rounded Rectangle 28"/>
          <p:cNvSpPr/>
          <p:nvPr/>
        </p:nvSpPr>
        <p:spPr>
          <a:xfrm>
            <a:off x="8265886"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0" name="TextBox 29"/>
          <p:cNvSpPr txBox="1"/>
          <p:nvPr/>
        </p:nvSpPr>
        <p:spPr>
          <a:xfrm>
            <a:off x="8182925" y="402249"/>
            <a:ext cx="1765218"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ابعاد جهانی شدن</a:t>
            </a:r>
            <a:endParaRPr lang="fa-IR" dirty="0">
              <a:solidFill>
                <a:schemeClr val="bg1"/>
              </a:solidFill>
              <a:cs typeface="B Titr" panose="00000700000000000000" pitchFamily="2" charset="-78"/>
            </a:endParaRPr>
          </a:p>
        </p:txBody>
      </p:sp>
      <p:graphicFrame>
        <p:nvGraphicFramePr>
          <p:cNvPr id="4" name="Table 3"/>
          <p:cNvGraphicFramePr>
            <a:graphicFrameLocks noGrp="1"/>
          </p:cNvGraphicFramePr>
          <p:nvPr>
            <p:extLst>
              <p:ext uri="{D42A27DB-BD31-4B8C-83A1-F6EECF244321}">
                <p14:modId xmlns:p14="http://schemas.microsoft.com/office/powerpoint/2010/main" val="423570274"/>
              </p:ext>
            </p:extLst>
          </p:nvPr>
        </p:nvGraphicFramePr>
        <p:xfrm>
          <a:off x="385219" y="1315408"/>
          <a:ext cx="6426200" cy="5315488"/>
        </p:xfrm>
        <a:graphic>
          <a:graphicData uri="http://schemas.openxmlformats.org/drawingml/2006/table">
            <a:tbl>
              <a:tblPr rtl="1" firstRow="1" bandRow="1">
                <a:tableStyleId>{5C22544A-7EE6-4342-B048-85BDC9FD1C3A}</a:tableStyleId>
              </a:tblPr>
              <a:tblGrid>
                <a:gridCol w="3213100"/>
                <a:gridCol w="3213100"/>
              </a:tblGrid>
              <a:tr h="399733">
                <a:tc>
                  <a:txBody>
                    <a:bodyPr/>
                    <a:lstStyle/>
                    <a:p>
                      <a:pPr algn="ctr" rtl="1"/>
                      <a:r>
                        <a:rPr lang="fa-IR" sz="2400" b="1" dirty="0" smtClean="0">
                          <a:cs typeface="B Nazanin" panose="00000400000000000000" pitchFamily="2" charset="-78"/>
                        </a:rPr>
                        <a:t>منطقه گرایی قدیم</a:t>
                      </a:r>
                      <a:endParaRPr lang="fa-IR" sz="2400" b="1" dirty="0">
                        <a:cs typeface="B Nazanin" panose="00000400000000000000" pitchFamily="2" charset="-78"/>
                      </a:endParaRPr>
                    </a:p>
                  </a:txBody>
                  <a:tcPr/>
                </a:tc>
                <a:tc>
                  <a:txBody>
                    <a:bodyPr/>
                    <a:lstStyle/>
                    <a:p>
                      <a:pPr algn="ctr" rtl="1"/>
                      <a:r>
                        <a:rPr lang="fa-IR" sz="2400" b="1" dirty="0" smtClean="0">
                          <a:cs typeface="B Nazanin" panose="00000400000000000000" pitchFamily="2" charset="-78"/>
                        </a:rPr>
                        <a:t>منطقه</a:t>
                      </a:r>
                      <a:r>
                        <a:rPr lang="fa-IR" sz="2400" b="1" baseline="0" dirty="0" smtClean="0">
                          <a:cs typeface="B Nazanin" panose="00000400000000000000" pitchFamily="2" charset="-78"/>
                        </a:rPr>
                        <a:t> گرایی نوین</a:t>
                      </a:r>
                      <a:endParaRPr lang="fa-IR" sz="2400" b="1" dirty="0">
                        <a:cs typeface="B Nazanin" panose="00000400000000000000" pitchFamily="2" charset="-78"/>
                      </a:endParaRPr>
                    </a:p>
                  </a:txBody>
                  <a:tcPr/>
                </a:tc>
              </a:tr>
              <a:tr h="707219">
                <a:tc>
                  <a:txBody>
                    <a:bodyPr/>
                    <a:lstStyle/>
                    <a:p>
                      <a:pPr algn="ctr" rtl="1"/>
                      <a:r>
                        <a:rPr lang="fa-IR" sz="2000" b="1" dirty="0" smtClean="0">
                          <a:cs typeface="B Nazanin" panose="00000400000000000000" pitchFamily="2" charset="-78"/>
                        </a:rPr>
                        <a:t>در سطح چند</a:t>
                      </a:r>
                      <a:r>
                        <a:rPr lang="fa-IR" sz="2000" b="1" baseline="0" dirty="0" smtClean="0">
                          <a:cs typeface="B Nazanin" panose="00000400000000000000" pitchFamily="2" charset="-78"/>
                        </a:rPr>
                        <a:t> کشور بوده و ابعاد آن کوچک است</a:t>
                      </a:r>
                      <a:endParaRPr lang="fa-IR" sz="2000" b="1" dirty="0">
                        <a:cs typeface="B Nazanin" panose="00000400000000000000" pitchFamily="2" charset="-78"/>
                      </a:endParaRPr>
                    </a:p>
                  </a:txBody>
                  <a:tcPr/>
                </a:tc>
                <a:tc>
                  <a:txBody>
                    <a:bodyPr/>
                    <a:lstStyle/>
                    <a:p>
                      <a:pPr algn="ctr" rtl="1"/>
                      <a:r>
                        <a:rPr lang="fa-IR" sz="2000" b="1" dirty="0" smtClean="0">
                          <a:cs typeface="B Nazanin" panose="00000400000000000000" pitchFamily="2" charset="-78"/>
                        </a:rPr>
                        <a:t>در سطح جهانی و</a:t>
                      </a:r>
                      <a:r>
                        <a:rPr lang="fa-IR" sz="2000" b="1" baseline="0" dirty="0" smtClean="0">
                          <a:cs typeface="B Nazanin" panose="00000400000000000000" pitchFamily="2" charset="-78"/>
                        </a:rPr>
                        <a:t> دارای ابعاد گسترده تر و پیچیده تر</a:t>
                      </a:r>
                      <a:endParaRPr lang="fa-IR" sz="2000" b="1" dirty="0">
                        <a:cs typeface="B Nazanin" panose="00000400000000000000" pitchFamily="2" charset="-78"/>
                      </a:endParaRPr>
                    </a:p>
                  </a:txBody>
                  <a:tcPr/>
                </a:tc>
              </a:tr>
              <a:tr h="707219">
                <a:tc>
                  <a:txBody>
                    <a:bodyPr/>
                    <a:lstStyle/>
                    <a:p>
                      <a:pPr algn="ctr" rtl="1"/>
                      <a:r>
                        <a:rPr lang="fa-IR" sz="2000" b="1" dirty="0" smtClean="0">
                          <a:cs typeface="B Nazanin" panose="00000400000000000000" pitchFamily="2" charset="-78"/>
                        </a:rPr>
                        <a:t>شامل تجارت</a:t>
                      </a:r>
                      <a:r>
                        <a:rPr lang="fa-IR" sz="2000" b="1" baseline="0" dirty="0" smtClean="0">
                          <a:cs typeface="B Nazanin" panose="00000400000000000000" pitchFamily="2" charset="-78"/>
                        </a:rPr>
                        <a:t> آزاد و اتحاد های امنیتی</a:t>
                      </a:r>
                      <a:endParaRPr lang="fa-IR" sz="2000" b="1" dirty="0">
                        <a:cs typeface="B Nazanin" panose="00000400000000000000" pitchFamily="2" charset="-78"/>
                      </a:endParaRPr>
                    </a:p>
                  </a:txBody>
                  <a:tcPr/>
                </a:tc>
                <a:tc>
                  <a:txBody>
                    <a:bodyPr/>
                    <a:lstStyle/>
                    <a:p>
                      <a:pPr algn="ctr" rtl="1"/>
                      <a:r>
                        <a:rPr lang="fa-IR" sz="2000" b="1" dirty="0" smtClean="0">
                          <a:cs typeface="B Nazanin" panose="00000400000000000000" pitchFamily="2" charset="-78"/>
                        </a:rPr>
                        <a:t>شامل ابعاد اقتصادی ،امنیتی ،سیاسی</a:t>
                      </a:r>
                      <a:r>
                        <a:rPr lang="fa-IR" sz="2000" b="1" baseline="0" dirty="0" smtClean="0">
                          <a:cs typeface="B Nazanin" panose="00000400000000000000" pitchFamily="2" charset="-78"/>
                        </a:rPr>
                        <a:t> و...</a:t>
                      </a:r>
                      <a:endParaRPr lang="fa-IR" sz="2000" b="1" dirty="0">
                        <a:cs typeface="B Nazanin" panose="00000400000000000000" pitchFamily="2" charset="-78"/>
                      </a:endParaRPr>
                    </a:p>
                  </a:txBody>
                  <a:tcPr/>
                </a:tc>
              </a:tr>
              <a:tr h="1014706">
                <a:tc>
                  <a:txBody>
                    <a:bodyPr/>
                    <a:lstStyle/>
                    <a:p>
                      <a:pPr algn="ctr" rtl="1"/>
                      <a:r>
                        <a:rPr lang="fa-IR" sz="2000" b="1" dirty="0" smtClean="0">
                          <a:cs typeface="B Nazanin" panose="00000400000000000000" pitchFamily="2" charset="-78"/>
                        </a:rPr>
                        <a:t>اهداف</a:t>
                      </a:r>
                      <a:r>
                        <a:rPr lang="fa-IR" sz="2000" b="1" baseline="0" dirty="0" smtClean="0">
                          <a:cs typeface="B Nazanin" panose="00000400000000000000" pitchFamily="2" charset="-78"/>
                        </a:rPr>
                        <a:t> و شکل کاملا سیاسی</a:t>
                      </a:r>
                      <a:endParaRPr lang="fa-IR" sz="2000" b="1" dirty="0">
                        <a:cs typeface="B Nazanin" panose="00000400000000000000" pitchFamily="2" charset="-78"/>
                      </a:endParaRPr>
                    </a:p>
                  </a:txBody>
                  <a:tcPr/>
                </a:tc>
                <a:tc>
                  <a:txBody>
                    <a:bodyPr/>
                    <a:lstStyle/>
                    <a:p>
                      <a:pPr algn="ctr" rtl="1"/>
                      <a:r>
                        <a:rPr lang="fa-IR" sz="2000" b="1" dirty="0" smtClean="0">
                          <a:cs typeface="B Nazanin" panose="00000400000000000000" pitchFamily="2" charset="-78"/>
                        </a:rPr>
                        <a:t>پاسخ تدافعی شدن حاشیه ای</a:t>
                      </a:r>
                      <a:r>
                        <a:rPr lang="fa-IR" sz="2000" b="1" baseline="0" dirty="0" smtClean="0">
                          <a:cs typeface="B Nazanin" panose="00000400000000000000" pitchFamily="2" charset="-78"/>
                        </a:rPr>
                        <a:t> شدن اقتصاد و در عین حال واکنشی به اقتصاد جهانی</a:t>
                      </a:r>
                      <a:endParaRPr lang="fa-IR" sz="2000" b="1" dirty="0">
                        <a:cs typeface="B Nazanin" panose="00000400000000000000" pitchFamily="2" charset="-78"/>
                      </a:endParaRPr>
                    </a:p>
                  </a:txBody>
                  <a:tcPr/>
                </a:tc>
              </a:tr>
              <a:tr h="707219">
                <a:tc>
                  <a:txBody>
                    <a:bodyPr/>
                    <a:lstStyle/>
                    <a:p>
                      <a:pPr algn="ctr" rtl="1"/>
                      <a:r>
                        <a:rPr lang="fa-IR" sz="2000" b="1" dirty="0" smtClean="0">
                          <a:cs typeface="B Nazanin" panose="00000400000000000000" pitchFamily="2" charset="-78"/>
                        </a:rPr>
                        <a:t>محدودیت در تجارت </a:t>
                      </a:r>
                      <a:endParaRPr lang="fa-IR" sz="2000" b="1" dirty="0">
                        <a:cs typeface="B Nazanin" panose="00000400000000000000" pitchFamily="2" charset="-78"/>
                      </a:endParaRPr>
                    </a:p>
                  </a:txBody>
                  <a:tcPr/>
                </a:tc>
                <a:tc>
                  <a:txBody>
                    <a:bodyPr/>
                    <a:lstStyle/>
                    <a:p>
                      <a:pPr algn="ctr" rtl="1"/>
                      <a:r>
                        <a:rPr lang="fa-IR" sz="2000" b="1" dirty="0" smtClean="0">
                          <a:cs typeface="B Nazanin" panose="00000400000000000000" pitchFamily="2" charset="-78"/>
                        </a:rPr>
                        <a:t>آزاد سازی چند جانبه</a:t>
                      </a:r>
                      <a:r>
                        <a:rPr lang="fa-IR" sz="2000" b="1" baseline="0" dirty="0" smtClean="0">
                          <a:cs typeface="B Nazanin" panose="00000400000000000000" pitchFamily="2" charset="-78"/>
                        </a:rPr>
                        <a:t> تجارت در کالا های تولیدی</a:t>
                      </a:r>
                      <a:endParaRPr lang="fa-IR" sz="2000" b="1" dirty="0">
                        <a:cs typeface="B Nazanin" panose="00000400000000000000" pitchFamily="2" charset="-78"/>
                      </a:endParaRPr>
                    </a:p>
                  </a:txBody>
                  <a:tcPr/>
                </a:tc>
              </a:tr>
              <a:tr h="707219">
                <a:tc>
                  <a:txBody>
                    <a:bodyPr/>
                    <a:lstStyle/>
                    <a:p>
                      <a:pPr algn="ctr" rtl="1"/>
                      <a:r>
                        <a:rPr lang="fa-IR" sz="2000" b="1" dirty="0" smtClean="0">
                          <a:cs typeface="B Nazanin" panose="00000400000000000000" pitchFamily="2" charset="-78"/>
                        </a:rPr>
                        <a:t>سرمایه گذاری های خارجی محدود</a:t>
                      </a:r>
                      <a:endParaRPr lang="fa-IR" sz="2000" b="1" dirty="0">
                        <a:cs typeface="B Nazanin" panose="00000400000000000000" pitchFamily="2" charset="-78"/>
                      </a:endParaRPr>
                    </a:p>
                  </a:txBody>
                  <a:tcPr/>
                </a:tc>
                <a:tc>
                  <a:txBody>
                    <a:bodyPr/>
                    <a:lstStyle/>
                    <a:p>
                      <a:pPr algn="ctr" rtl="1"/>
                      <a:r>
                        <a:rPr lang="fa-IR" sz="2000" b="1" dirty="0" smtClean="0">
                          <a:cs typeface="B Nazanin" panose="00000400000000000000" pitchFamily="2" charset="-78"/>
                        </a:rPr>
                        <a:t>سرمایه</a:t>
                      </a:r>
                      <a:r>
                        <a:rPr lang="fa-IR" sz="2000" b="1" baseline="0" dirty="0" smtClean="0">
                          <a:cs typeface="B Nazanin" panose="00000400000000000000" pitchFamily="2" charset="-78"/>
                        </a:rPr>
                        <a:t> گذاری خارجی بسیار بیشتر و برجسته تر </a:t>
                      </a:r>
                      <a:endParaRPr lang="fa-IR" sz="2000" b="1" dirty="0">
                        <a:cs typeface="B Nazanin" panose="00000400000000000000" pitchFamily="2" charset="-78"/>
                      </a:endParaRPr>
                    </a:p>
                  </a:txBody>
                  <a:tcPr/>
                </a:tc>
              </a:tr>
              <a:tr h="1014706">
                <a:tc>
                  <a:txBody>
                    <a:bodyPr/>
                    <a:lstStyle/>
                    <a:p>
                      <a:pPr algn="ctr" rtl="1"/>
                      <a:r>
                        <a:rPr lang="fa-IR" sz="2000" b="1" dirty="0" smtClean="0">
                          <a:cs typeface="B Nazanin" panose="00000400000000000000" pitchFamily="2" charset="-78"/>
                        </a:rPr>
                        <a:t>در کشورهای بلوک</a:t>
                      </a:r>
                      <a:r>
                        <a:rPr lang="fa-IR" sz="2000" b="1" baseline="0" dirty="0" smtClean="0">
                          <a:cs typeface="B Nazanin" panose="00000400000000000000" pitchFamily="2" charset="-78"/>
                        </a:rPr>
                        <a:t> شرق سیاست های ضد بازار آزادو متکی به درونگرایی </a:t>
                      </a:r>
                      <a:endParaRPr lang="fa-IR" sz="2000" b="1" dirty="0">
                        <a:cs typeface="B Nazanin" panose="00000400000000000000" pitchFamily="2" charset="-78"/>
                      </a:endParaRPr>
                    </a:p>
                  </a:txBody>
                  <a:tcPr/>
                </a:tc>
                <a:tc>
                  <a:txBody>
                    <a:bodyPr/>
                    <a:lstStyle/>
                    <a:p>
                      <a:pPr algn="ctr" rtl="1"/>
                      <a:r>
                        <a:rPr lang="fa-IR" sz="2000" b="1" dirty="0" smtClean="0">
                          <a:cs typeface="B Nazanin" panose="00000400000000000000" pitchFamily="2" charset="-78"/>
                        </a:rPr>
                        <a:t>تلاش کشورهای بلوک شرق برای پیوستن به اقتصاد بازار آزاد</a:t>
                      </a:r>
                      <a:endParaRPr lang="fa-IR" sz="2000" b="1" dirty="0">
                        <a:cs typeface="B Nazanin" panose="00000400000000000000" pitchFamily="2" charset="-78"/>
                      </a:endParaRPr>
                    </a:p>
                  </a:txBody>
                  <a:tcPr/>
                </a:tc>
              </a:tr>
            </a:tbl>
          </a:graphicData>
        </a:graphic>
      </p:graphicFrame>
    </p:spTree>
    <p:extLst>
      <p:ext uri="{BB962C8B-B14F-4D97-AF65-F5344CB8AC3E}">
        <p14:creationId xmlns:p14="http://schemas.microsoft.com/office/powerpoint/2010/main" val="27508554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 y="0"/>
            <a:ext cx="12192000" cy="1175657"/>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44" name="Rounded Rectangle 43"/>
          <p:cNvSpPr/>
          <p:nvPr/>
        </p:nvSpPr>
        <p:spPr>
          <a:xfrm>
            <a:off x="4296231"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5" name="Rounded Rectangle 44"/>
          <p:cNvSpPr/>
          <p:nvPr/>
        </p:nvSpPr>
        <p:spPr>
          <a:xfrm>
            <a:off x="2371714"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6" name="Rounded Rectangle 45"/>
          <p:cNvSpPr/>
          <p:nvPr/>
        </p:nvSpPr>
        <p:spPr>
          <a:xfrm>
            <a:off x="385219"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5" name="TextBox 14"/>
          <p:cNvSpPr txBox="1"/>
          <p:nvPr/>
        </p:nvSpPr>
        <p:spPr>
          <a:xfrm>
            <a:off x="4290745" y="277957"/>
            <a:ext cx="1571222" cy="646331"/>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 در ایران</a:t>
            </a:r>
            <a:endParaRPr lang="fa-IR" dirty="0">
              <a:solidFill>
                <a:schemeClr val="bg1"/>
              </a:solidFill>
              <a:cs typeface="B Titr" panose="00000700000000000000" pitchFamily="2" charset="-78"/>
            </a:endParaRPr>
          </a:p>
        </p:txBody>
      </p:sp>
      <p:sp>
        <p:nvSpPr>
          <p:cNvPr id="16" name="TextBox 15"/>
          <p:cNvSpPr txBox="1"/>
          <p:nvPr/>
        </p:nvSpPr>
        <p:spPr>
          <a:xfrm>
            <a:off x="2401915" y="382662"/>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جمع بندی</a:t>
            </a:r>
            <a:endParaRPr lang="fa-IR" dirty="0">
              <a:solidFill>
                <a:schemeClr val="bg1"/>
              </a:solidFill>
              <a:cs typeface="B Titr" panose="00000700000000000000" pitchFamily="2" charset="-78"/>
            </a:endParaRPr>
          </a:p>
        </p:txBody>
      </p:sp>
      <p:sp>
        <p:nvSpPr>
          <p:cNvPr id="17" name="TextBox 16"/>
          <p:cNvSpPr txBox="1"/>
          <p:nvPr/>
        </p:nvSpPr>
        <p:spPr>
          <a:xfrm>
            <a:off x="316961" y="277957"/>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منابع</a:t>
            </a:r>
            <a:endParaRPr lang="fa-IR" dirty="0">
              <a:solidFill>
                <a:schemeClr val="bg1"/>
              </a:solidFill>
              <a:cs typeface="B Titr" panose="00000700000000000000" pitchFamily="2" charset="-78"/>
            </a:endParaRPr>
          </a:p>
        </p:txBody>
      </p:sp>
      <p:sp>
        <p:nvSpPr>
          <p:cNvPr id="48" name="TextBox 47"/>
          <p:cNvSpPr txBox="1"/>
          <p:nvPr/>
        </p:nvSpPr>
        <p:spPr>
          <a:xfrm>
            <a:off x="6288609" y="1526907"/>
            <a:ext cx="5147215" cy="523220"/>
          </a:xfrm>
          <a:prstGeom prst="rect">
            <a:avLst/>
          </a:prstGeom>
          <a:noFill/>
        </p:spPr>
        <p:txBody>
          <a:bodyPr wrap="square" rtlCol="1">
            <a:spAutoFit/>
          </a:bodyPr>
          <a:lstStyle/>
          <a:p>
            <a:r>
              <a:rPr lang="fa-IR" sz="2800" b="1" dirty="0" smtClean="0">
                <a:cs typeface="B Nazanin" panose="00000400000000000000" pitchFamily="2" charset="-78"/>
              </a:rPr>
              <a:t>منطقه گرایی نوین و جهانی شدن</a:t>
            </a:r>
            <a:endParaRPr lang="fa-IR" sz="2800" b="1" dirty="0">
              <a:cs typeface="B Nazanin" panose="00000400000000000000" pitchFamily="2" charset="-78"/>
            </a:endParaRPr>
          </a:p>
        </p:txBody>
      </p:sp>
      <p:sp>
        <p:nvSpPr>
          <p:cNvPr id="49" name="Cross 48"/>
          <p:cNvSpPr/>
          <p:nvPr/>
        </p:nvSpPr>
        <p:spPr>
          <a:xfrm>
            <a:off x="11558483" y="1588462"/>
            <a:ext cx="449943" cy="391886"/>
          </a:xfrm>
          <a:prstGeom prst="plus">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1" name="Striped Right Arrow 50"/>
          <p:cNvSpPr/>
          <p:nvPr/>
        </p:nvSpPr>
        <p:spPr>
          <a:xfrm rot="10800000">
            <a:off x="11435824" y="2257078"/>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5" name="TextBox 54"/>
          <p:cNvSpPr txBox="1"/>
          <p:nvPr/>
        </p:nvSpPr>
        <p:spPr>
          <a:xfrm>
            <a:off x="3797300" y="2148266"/>
            <a:ext cx="7628216" cy="553998"/>
          </a:xfrm>
          <a:prstGeom prst="rect">
            <a:avLst/>
          </a:prstGeom>
          <a:noFill/>
        </p:spPr>
        <p:txBody>
          <a:bodyPr wrap="square" rtlCol="1">
            <a:spAutoFit/>
          </a:bodyPr>
          <a:lstStyle/>
          <a:p>
            <a:pPr algn="just">
              <a:lnSpc>
                <a:spcPct val="150000"/>
              </a:lnSpc>
            </a:pPr>
            <a:r>
              <a:rPr lang="fa-IR" sz="2000" b="1" dirty="0" smtClean="0">
                <a:cs typeface="B Nazanin" panose="00000400000000000000" pitchFamily="2" charset="-78"/>
              </a:rPr>
              <a:t>در رابطه با منطقه گرایی و جهانی شدن سه نوع رویکرد متفاوت مطرح می شود :</a:t>
            </a:r>
            <a:endParaRPr lang="fa-IR" sz="2000" b="1" dirty="0">
              <a:cs typeface="B Nazanin" panose="00000400000000000000" pitchFamily="2" charset="-78"/>
            </a:endParaRPr>
          </a:p>
        </p:txBody>
      </p:sp>
      <p:sp>
        <p:nvSpPr>
          <p:cNvPr id="69" name="Rounded Rectangle 68"/>
          <p:cNvSpPr/>
          <p:nvPr/>
        </p:nvSpPr>
        <p:spPr>
          <a:xfrm>
            <a:off x="6258407" y="359188"/>
            <a:ext cx="1576708" cy="7856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1" name="TextBox 70"/>
          <p:cNvSpPr txBox="1"/>
          <p:nvPr/>
        </p:nvSpPr>
        <p:spPr>
          <a:xfrm>
            <a:off x="6263892" y="571064"/>
            <a:ext cx="1571222" cy="369332"/>
          </a:xfrm>
          <a:prstGeom prst="rect">
            <a:avLst/>
          </a:prstGeom>
          <a:noFill/>
        </p:spPr>
        <p:txBody>
          <a:bodyPr wrap="square" rtlCol="1">
            <a:spAutoFit/>
          </a:bodyPr>
          <a:lstStyle/>
          <a:p>
            <a:pPr algn="ctr"/>
            <a:r>
              <a:rPr lang="fa-IR" dirty="0" smtClean="0">
                <a:solidFill>
                  <a:srgbClr val="FF0000"/>
                </a:solidFill>
                <a:cs typeface="B Titr" panose="00000700000000000000" pitchFamily="2" charset="-78"/>
              </a:rPr>
              <a:t>منطقه گرایی</a:t>
            </a:r>
            <a:endParaRPr lang="fa-IR" dirty="0">
              <a:solidFill>
                <a:srgbClr val="FF0000"/>
              </a:solidFill>
              <a:cs typeface="B Titr" panose="00000700000000000000" pitchFamily="2" charset="-78"/>
            </a:endParaRPr>
          </a:p>
        </p:txBody>
      </p:sp>
      <p:sp>
        <p:nvSpPr>
          <p:cNvPr id="34" name="Rounded Rectangle 33"/>
          <p:cNvSpPr/>
          <p:nvPr/>
        </p:nvSpPr>
        <p:spPr>
          <a:xfrm>
            <a:off x="10243163"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5" name="TextBox 34"/>
          <p:cNvSpPr txBox="1"/>
          <p:nvPr/>
        </p:nvSpPr>
        <p:spPr>
          <a:xfrm>
            <a:off x="10195515" y="410688"/>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a:t>
            </a:r>
            <a:endParaRPr lang="fa-IR" dirty="0">
              <a:solidFill>
                <a:schemeClr val="bg1"/>
              </a:solidFill>
              <a:cs typeface="B Titr" panose="00000700000000000000" pitchFamily="2" charset="-78"/>
            </a:endParaRPr>
          </a:p>
        </p:txBody>
      </p:sp>
      <p:sp>
        <p:nvSpPr>
          <p:cNvPr id="29" name="Rounded Rectangle 28"/>
          <p:cNvSpPr/>
          <p:nvPr/>
        </p:nvSpPr>
        <p:spPr>
          <a:xfrm>
            <a:off x="8265886"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0" name="TextBox 29"/>
          <p:cNvSpPr txBox="1"/>
          <p:nvPr/>
        </p:nvSpPr>
        <p:spPr>
          <a:xfrm>
            <a:off x="8182925" y="402249"/>
            <a:ext cx="1765218"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ابعاد جهانی شدن</a:t>
            </a:r>
            <a:endParaRPr lang="fa-IR" dirty="0">
              <a:solidFill>
                <a:schemeClr val="bg1"/>
              </a:solidFill>
              <a:cs typeface="B Titr" panose="00000700000000000000" pitchFamily="2" charset="-78"/>
            </a:endParaRPr>
          </a:p>
        </p:txBody>
      </p:sp>
      <p:sp>
        <p:nvSpPr>
          <p:cNvPr id="20" name="TextBox 19"/>
          <p:cNvSpPr txBox="1"/>
          <p:nvPr/>
        </p:nvSpPr>
        <p:spPr>
          <a:xfrm>
            <a:off x="3670300" y="3066209"/>
            <a:ext cx="7628216" cy="557845"/>
          </a:xfrm>
          <a:prstGeom prst="rect">
            <a:avLst/>
          </a:prstGeom>
          <a:noFill/>
        </p:spPr>
        <p:txBody>
          <a:bodyPr wrap="square" rtlCol="1">
            <a:spAutoFit/>
          </a:bodyPr>
          <a:lstStyle/>
          <a:p>
            <a:pPr algn="just">
              <a:lnSpc>
                <a:spcPct val="150000"/>
              </a:lnSpc>
            </a:pPr>
            <a:r>
              <a:rPr lang="fa-IR" sz="2200" b="1" dirty="0" smtClean="0">
                <a:cs typeface="B Nazanin" panose="00000400000000000000" pitchFamily="2" charset="-78"/>
              </a:rPr>
              <a:t>منطقه گرایی به عنوان یکی از اجزای جهانی شدن</a:t>
            </a:r>
            <a:endParaRPr lang="fa-IR" sz="2200" b="1" dirty="0">
              <a:cs typeface="B Nazanin" panose="00000400000000000000" pitchFamily="2" charset="-78"/>
            </a:endParaRPr>
          </a:p>
        </p:txBody>
      </p:sp>
      <p:sp>
        <p:nvSpPr>
          <p:cNvPr id="21" name="TextBox 20"/>
          <p:cNvSpPr txBox="1"/>
          <p:nvPr/>
        </p:nvSpPr>
        <p:spPr>
          <a:xfrm>
            <a:off x="3670300" y="3729539"/>
            <a:ext cx="7628216" cy="557845"/>
          </a:xfrm>
          <a:prstGeom prst="rect">
            <a:avLst/>
          </a:prstGeom>
          <a:noFill/>
        </p:spPr>
        <p:txBody>
          <a:bodyPr wrap="square" rtlCol="1">
            <a:spAutoFit/>
          </a:bodyPr>
          <a:lstStyle/>
          <a:p>
            <a:pPr algn="just">
              <a:lnSpc>
                <a:spcPct val="150000"/>
              </a:lnSpc>
            </a:pPr>
            <a:r>
              <a:rPr lang="fa-IR" sz="2200" b="1" dirty="0" smtClean="0">
                <a:cs typeface="B Nazanin" panose="00000400000000000000" pitchFamily="2" charset="-78"/>
              </a:rPr>
              <a:t>منطقه گرایی به عنوان پاسخ یا یکی از چالش های جهانی شدن</a:t>
            </a:r>
            <a:endParaRPr lang="fa-IR" sz="2200" b="1" dirty="0">
              <a:cs typeface="B Nazanin" panose="00000400000000000000" pitchFamily="2" charset="-78"/>
            </a:endParaRPr>
          </a:p>
        </p:txBody>
      </p:sp>
      <p:sp>
        <p:nvSpPr>
          <p:cNvPr id="22" name="TextBox 21"/>
          <p:cNvSpPr txBox="1"/>
          <p:nvPr/>
        </p:nvSpPr>
        <p:spPr>
          <a:xfrm>
            <a:off x="3670300" y="4392869"/>
            <a:ext cx="7628216" cy="557845"/>
          </a:xfrm>
          <a:prstGeom prst="rect">
            <a:avLst/>
          </a:prstGeom>
          <a:noFill/>
        </p:spPr>
        <p:txBody>
          <a:bodyPr wrap="square" rtlCol="1">
            <a:spAutoFit/>
          </a:bodyPr>
          <a:lstStyle/>
          <a:p>
            <a:pPr algn="just">
              <a:lnSpc>
                <a:spcPct val="150000"/>
              </a:lnSpc>
            </a:pPr>
            <a:r>
              <a:rPr lang="fa-IR" sz="2200" b="1" dirty="0" smtClean="0">
                <a:cs typeface="B Nazanin" panose="00000400000000000000" pitchFamily="2" charset="-78"/>
              </a:rPr>
              <a:t>منطقه گرایی و جهانی شدن به عنوان فرآیند های موازی</a:t>
            </a:r>
            <a:endParaRPr lang="fa-IR" sz="2200" b="1" dirty="0">
              <a:cs typeface="B Nazanin" panose="00000400000000000000" pitchFamily="2" charset="-78"/>
            </a:endParaRPr>
          </a:p>
        </p:txBody>
      </p:sp>
      <p:sp>
        <p:nvSpPr>
          <p:cNvPr id="2" name="Oval 1"/>
          <p:cNvSpPr/>
          <p:nvPr/>
        </p:nvSpPr>
        <p:spPr>
          <a:xfrm>
            <a:off x="11349341" y="3234596"/>
            <a:ext cx="296609" cy="27699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2200"/>
          </a:p>
        </p:txBody>
      </p:sp>
      <p:sp>
        <p:nvSpPr>
          <p:cNvPr id="24" name="Oval 23"/>
          <p:cNvSpPr/>
          <p:nvPr/>
        </p:nvSpPr>
        <p:spPr>
          <a:xfrm>
            <a:off x="11349340" y="3905427"/>
            <a:ext cx="296609" cy="27699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2200"/>
          </a:p>
        </p:txBody>
      </p:sp>
      <p:sp>
        <p:nvSpPr>
          <p:cNvPr id="25" name="Oval 24"/>
          <p:cNvSpPr/>
          <p:nvPr/>
        </p:nvSpPr>
        <p:spPr>
          <a:xfrm>
            <a:off x="11347648" y="4576258"/>
            <a:ext cx="296609" cy="27699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2200"/>
          </a:p>
        </p:txBody>
      </p:sp>
    </p:spTree>
    <p:extLst>
      <p:ext uri="{BB962C8B-B14F-4D97-AF65-F5344CB8AC3E}">
        <p14:creationId xmlns:p14="http://schemas.microsoft.com/office/powerpoint/2010/main" val="19735885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 y="0"/>
            <a:ext cx="12192000" cy="1175657"/>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44" name="Rounded Rectangle 43"/>
          <p:cNvSpPr/>
          <p:nvPr/>
        </p:nvSpPr>
        <p:spPr>
          <a:xfrm>
            <a:off x="4296231" y="399435"/>
            <a:ext cx="1576708" cy="7856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6" name="Rounded Rectangle 45"/>
          <p:cNvSpPr/>
          <p:nvPr/>
        </p:nvSpPr>
        <p:spPr>
          <a:xfrm>
            <a:off x="385219"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5" name="TextBox 14"/>
          <p:cNvSpPr txBox="1"/>
          <p:nvPr/>
        </p:nvSpPr>
        <p:spPr>
          <a:xfrm>
            <a:off x="4290745" y="487019"/>
            <a:ext cx="1571222" cy="646331"/>
          </a:xfrm>
          <a:prstGeom prst="rect">
            <a:avLst/>
          </a:prstGeom>
          <a:noFill/>
        </p:spPr>
        <p:txBody>
          <a:bodyPr wrap="square" rtlCol="1">
            <a:spAutoFit/>
          </a:bodyPr>
          <a:lstStyle/>
          <a:p>
            <a:pPr algn="ctr"/>
            <a:r>
              <a:rPr lang="fa-IR" dirty="0" smtClean="0">
                <a:solidFill>
                  <a:srgbClr val="FF0000"/>
                </a:solidFill>
                <a:cs typeface="B Titr" panose="00000700000000000000" pitchFamily="2" charset="-78"/>
              </a:rPr>
              <a:t>جهانی شدن در ایران</a:t>
            </a:r>
            <a:endParaRPr lang="fa-IR" dirty="0">
              <a:solidFill>
                <a:srgbClr val="FF0000"/>
              </a:solidFill>
              <a:cs typeface="B Titr" panose="00000700000000000000" pitchFamily="2" charset="-78"/>
            </a:endParaRPr>
          </a:p>
        </p:txBody>
      </p:sp>
      <p:sp>
        <p:nvSpPr>
          <p:cNvPr id="17" name="TextBox 16"/>
          <p:cNvSpPr txBox="1"/>
          <p:nvPr/>
        </p:nvSpPr>
        <p:spPr>
          <a:xfrm>
            <a:off x="316961" y="277957"/>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منابع</a:t>
            </a:r>
            <a:endParaRPr lang="fa-IR" dirty="0">
              <a:solidFill>
                <a:schemeClr val="bg1"/>
              </a:solidFill>
              <a:cs typeface="B Titr" panose="00000700000000000000" pitchFamily="2" charset="-78"/>
            </a:endParaRPr>
          </a:p>
        </p:txBody>
      </p:sp>
      <p:sp>
        <p:nvSpPr>
          <p:cNvPr id="48" name="TextBox 47"/>
          <p:cNvSpPr txBox="1"/>
          <p:nvPr/>
        </p:nvSpPr>
        <p:spPr>
          <a:xfrm>
            <a:off x="6288609" y="1526907"/>
            <a:ext cx="5147215" cy="523220"/>
          </a:xfrm>
          <a:prstGeom prst="rect">
            <a:avLst/>
          </a:prstGeom>
          <a:noFill/>
        </p:spPr>
        <p:txBody>
          <a:bodyPr wrap="square" rtlCol="1">
            <a:spAutoFit/>
          </a:bodyPr>
          <a:lstStyle/>
          <a:p>
            <a:r>
              <a:rPr lang="fa-IR" sz="2800" b="1" dirty="0" smtClean="0">
                <a:cs typeface="B Nazanin" panose="00000400000000000000" pitchFamily="2" charset="-78"/>
              </a:rPr>
              <a:t>جهانی شدن در ایران ( کلانشهر تهران )</a:t>
            </a:r>
            <a:endParaRPr lang="fa-IR" sz="2800" b="1" dirty="0">
              <a:cs typeface="B Nazanin" panose="00000400000000000000" pitchFamily="2" charset="-78"/>
            </a:endParaRPr>
          </a:p>
        </p:txBody>
      </p:sp>
      <p:sp>
        <p:nvSpPr>
          <p:cNvPr id="49" name="Cross 48"/>
          <p:cNvSpPr/>
          <p:nvPr/>
        </p:nvSpPr>
        <p:spPr>
          <a:xfrm>
            <a:off x="11558483" y="1588462"/>
            <a:ext cx="449943" cy="391886"/>
          </a:xfrm>
          <a:prstGeom prst="plus">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1" name="Striped Right Arrow 50"/>
          <p:cNvSpPr/>
          <p:nvPr/>
        </p:nvSpPr>
        <p:spPr>
          <a:xfrm rot="10800000">
            <a:off x="11435824" y="2257078"/>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5" name="TextBox 54"/>
          <p:cNvSpPr txBox="1"/>
          <p:nvPr/>
        </p:nvSpPr>
        <p:spPr>
          <a:xfrm>
            <a:off x="402106" y="2121620"/>
            <a:ext cx="11040297" cy="1573508"/>
          </a:xfrm>
          <a:prstGeom prst="rect">
            <a:avLst/>
          </a:prstGeom>
          <a:noFill/>
        </p:spPr>
        <p:txBody>
          <a:bodyPr wrap="square" rtlCol="1">
            <a:spAutoFit/>
          </a:bodyPr>
          <a:lstStyle/>
          <a:p>
            <a:pPr algn="just">
              <a:lnSpc>
                <a:spcPct val="150000"/>
              </a:lnSpc>
            </a:pPr>
            <a:r>
              <a:rPr lang="fa-IR" sz="2200" b="1" dirty="0">
                <a:cs typeface="B Nazanin" panose="00000400000000000000" pitchFamily="2" charset="-78"/>
              </a:rPr>
              <a:t>كلانشهرهاي امروزي كانون ثروت، قدرت، توليد انبوه، نوآوري فرهنگي، انواع ايدئولوژيها و ، سرانجام كانون مصرف انبوه محسوب </a:t>
            </a:r>
            <a:r>
              <a:rPr lang="fa-IR" sz="2200" b="1" dirty="0" smtClean="0">
                <a:cs typeface="B Nazanin" panose="00000400000000000000" pitchFamily="2" charset="-78"/>
              </a:rPr>
              <a:t>ميشوند.زياري </a:t>
            </a:r>
            <a:r>
              <a:rPr lang="fa-IR" sz="2200" b="1" dirty="0">
                <a:cs typeface="B Nazanin" panose="00000400000000000000" pitchFamily="2" charset="-78"/>
              </a:rPr>
              <a:t>در باب ورود يا عدم ورود يك كشور به فرآيند جهاني شدن، سرمايه گذاري خارجي و درآمدهاي ارزي حاصل از توريسم را ملاك قرار داده است</a:t>
            </a:r>
            <a:r>
              <a:rPr lang="fa-IR" sz="2200" b="1" dirty="0" smtClean="0">
                <a:cs typeface="B Nazanin" panose="00000400000000000000" pitchFamily="2" charset="-78"/>
              </a:rPr>
              <a:t>.</a:t>
            </a:r>
            <a:endParaRPr lang="fa-IR" sz="2200" b="1" dirty="0">
              <a:cs typeface="B Nazanin" panose="00000400000000000000" pitchFamily="2" charset="-78"/>
            </a:endParaRPr>
          </a:p>
        </p:txBody>
      </p:sp>
      <p:sp>
        <p:nvSpPr>
          <p:cNvPr id="34" name="Rounded Rectangle 33"/>
          <p:cNvSpPr/>
          <p:nvPr/>
        </p:nvSpPr>
        <p:spPr>
          <a:xfrm>
            <a:off x="10243163"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5" name="TextBox 34"/>
          <p:cNvSpPr txBox="1"/>
          <p:nvPr/>
        </p:nvSpPr>
        <p:spPr>
          <a:xfrm>
            <a:off x="10195515" y="410688"/>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جهانی شدن</a:t>
            </a:r>
            <a:endParaRPr lang="fa-IR" dirty="0">
              <a:solidFill>
                <a:schemeClr val="bg1"/>
              </a:solidFill>
              <a:cs typeface="B Titr" panose="00000700000000000000" pitchFamily="2" charset="-78"/>
            </a:endParaRPr>
          </a:p>
        </p:txBody>
      </p:sp>
      <p:sp>
        <p:nvSpPr>
          <p:cNvPr id="29" name="Rounded Rectangle 28"/>
          <p:cNvSpPr/>
          <p:nvPr/>
        </p:nvSpPr>
        <p:spPr>
          <a:xfrm>
            <a:off x="8265886" y="169777"/>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0" name="TextBox 29"/>
          <p:cNvSpPr txBox="1"/>
          <p:nvPr/>
        </p:nvSpPr>
        <p:spPr>
          <a:xfrm>
            <a:off x="8182925" y="402249"/>
            <a:ext cx="1765218"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ابعاد جهانی شدن</a:t>
            </a:r>
            <a:endParaRPr lang="fa-IR" dirty="0">
              <a:solidFill>
                <a:schemeClr val="bg1"/>
              </a:solidFill>
              <a:cs typeface="B Titr" panose="00000700000000000000" pitchFamily="2" charset="-78"/>
            </a:endParaRPr>
          </a:p>
        </p:txBody>
      </p:sp>
      <p:sp>
        <p:nvSpPr>
          <p:cNvPr id="26" name="Rounded Rectangle 25"/>
          <p:cNvSpPr/>
          <p:nvPr/>
        </p:nvSpPr>
        <p:spPr>
          <a:xfrm>
            <a:off x="6288609"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7" name="TextBox 26"/>
          <p:cNvSpPr txBox="1"/>
          <p:nvPr/>
        </p:nvSpPr>
        <p:spPr>
          <a:xfrm>
            <a:off x="6294094" y="402249"/>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منطقه گرایی</a:t>
            </a:r>
            <a:endParaRPr lang="fa-IR" dirty="0">
              <a:solidFill>
                <a:schemeClr val="bg1"/>
              </a:solidFill>
              <a:cs typeface="B Titr" panose="00000700000000000000" pitchFamily="2" charset="-78"/>
            </a:endParaRPr>
          </a:p>
        </p:txBody>
      </p:sp>
      <p:sp>
        <p:nvSpPr>
          <p:cNvPr id="28" name="Striped Right Arrow 27"/>
          <p:cNvSpPr/>
          <p:nvPr/>
        </p:nvSpPr>
        <p:spPr>
          <a:xfrm rot="10800000">
            <a:off x="11396287" y="3997029"/>
            <a:ext cx="572602" cy="405916"/>
          </a:xfrm>
          <a:prstGeom prst="stripedRightArrow">
            <a:avLst/>
          </a:prstGeom>
          <a:solidFill>
            <a:schemeClr val="accent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1" name="TextBox 30"/>
          <p:cNvSpPr txBox="1"/>
          <p:nvPr/>
        </p:nvSpPr>
        <p:spPr>
          <a:xfrm>
            <a:off x="341818" y="3886170"/>
            <a:ext cx="11040297" cy="553998"/>
          </a:xfrm>
          <a:prstGeom prst="rect">
            <a:avLst/>
          </a:prstGeom>
          <a:noFill/>
        </p:spPr>
        <p:txBody>
          <a:bodyPr wrap="square" rtlCol="1">
            <a:spAutoFit/>
          </a:bodyPr>
          <a:lstStyle/>
          <a:p>
            <a:pPr algn="just">
              <a:lnSpc>
                <a:spcPct val="150000"/>
              </a:lnSpc>
            </a:pPr>
            <a:r>
              <a:rPr lang="fa-IR" sz="2200" b="1" dirty="0" smtClean="0">
                <a:cs typeface="B Nazanin" panose="00000400000000000000" pitchFamily="2" charset="-78"/>
              </a:rPr>
              <a:t>دلایل عقب ماندگی ایران از فرآیند جهانی شدن</a:t>
            </a:r>
            <a:endParaRPr lang="fa-IR" sz="2200" b="1" dirty="0">
              <a:cs typeface="B Nazanin" panose="00000400000000000000" pitchFamily="2" charset="-78"/>
            </a:endParaRPr>
          </a:p>
        </p:txBody>
      </p:sp>
      <p:sp>
        <p:nvSpPr>
          <p:cNvPr id="47" name="Rounded Rectangle 46"/>
          <p:cNvSpPr/>
          <p:nvPr/>
        </p:nvSpPr>
        <p:spPr>
          <a:xfrm>
            <a:off x="9747375" y="4861164"/>
            <a:ext cx="1811108" cy="9398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0" name="TextBox 49"/>
          <p:cNvSpPr txBox="1"/>
          <p:nvPr/>
        </p:nvSpPr>
        <p:spPr>
          <a:xfrm>
            <a:off x="9842594" y="4935204"/>
            <a:ext cx="1593230" cy="707886"/>
          </a:xfrm>
          <a:prstGeom prst="rect">
            <a:avLst/>
          </a:prstGeom>
          <a:noFill/>
        </p:spPr>
        <p:txBody>
          <a:bodyPr wrap="square" rtlCol="1">
            <a:spAutoFit/>
          </a:bodyPr>
          <a:lstStyle/>
          <a:p>
            <a:r>
              <a:rPr lang="fa-IR" sz="2000" b="1" dirty="0" smtClean="0">
                <a:cs typeface="B Nazanin" panose="00000400000000000000" pitchFamily="2" charset="-78"/>
              </a:rPr>
              <a:t>انتقال سرمایه به خارج از ایران</a:t>
            </a:r>
            <a:endParaRPr lang="fa-IR" sz="2000" b="1" dirty="0">
              <a:cs typeface="B Nazanin" panose="00000400000000000000" pitchFamily="2" charset="-78"/>
            </a:endParaRPr>
          </a:p>
        </p:txBody>
      </p:sp>
      <p:sp>
        <p:nvSpPr>
          <p:cNvPr id="52" name="Rounded Rectangle 51"/>
          <p:cNvSpPr/>
          <p:nvPr/>
        </p:nvSpPr>
        <p:spPr>
          <a:xfrm>
            <a:off x="7435027" y="4861164"/>
            <a:ext cx="1811108" cy="9398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3" name="TextBox 52"/>
          <p:cNvSpPr txBox="1"/>
          <p:nvPr/>
        </p:nvSpPr>
        <p:spPr>
          <a:xfrm>
            <a:off x="7403671" y="4823232"/>
            <a:ext cx="1724429" cy="1015663"/>
          </a:xfrm>
          <a:prstGeom prst="rect">
            <a:avLst/>
          </a:prstGeom>
          <a:noFill/>
        </p:spPr>
        <p:txBody>
          <a:bodyPr wrap="square" rtlCol="1">
            <a:spAutoFit/>
          </a:bodyPr>
          <a:lstStyle/>
          <a:p>
            <a:pPr algn="ctr"/>
            <a:r>
              <a:rPr lang="fa-IR" sz="2000" b="1" dirty="0" smtClean="0">
                <a:cs typeface="B Nazanin" panose="00000400000000000000" pitchFamily="2" charset="-78"/>
              </a:rPr>
              <a:t>عدم اطمینان سرمایه گذاران خارجی در ایران</a:t>
            </a:r>
            <a:endParaRPr lang="fa-IR" sz="2000" b="1" dirty="0">
              <a:cs typeface="B Nazanin" panose="00000400000000000000" pitchFamily="2" charset="-78"/>
            </a:endParaRPr>
          </a:p>
        </p:txBody>
      </p:sp>
      <p:sp>
        <p:nvSpPr>
          <p:cNvPr id="54" name="Rounded Rectangle 53"/>
          <p:cNvSpPr/>
          <p:nvPr/>
        </p:nvSpPr>
        <p:spPr>
          <a:xfrm>
            <a:off x="5189105" y="4861164"/>
            <a:ext cx="1811108" cy="9398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6" name="TextBox 55"/>
          <p:cNvSpPr txBox="1"/>
          <p:nvPr/>
        </p:nvSpPr>
        <p:spPr>
          <a:xfrm>
            <a:off x="5477427" y="4977120"/>
            <a:ext cx="1182271" cy="707886"/>
          </a:xfrm>
          <a:prstGeom prst="rect">
            <a:avLst/>
          </a:prstGeom>
          <a:noFill/>
        </p:spPr>
        <p:txBody>
          <a:bodyPr wrap="square" rtlCol="1">
            <a:spAutoFit/>
          </a:bodyPr>
          <a:lstStyle/>
          <a:p>
            <a:pPr algn="ctr"/>
            <a:r>
              <a:rPr lang="fa-IR" sz="2000" b="1" dirty="0" smtClean="0">
                <a:cs typeface="B Nazanin" panose="00000400000000000000" pitchFamily="2" charset="-78"/>
              </a:rPr>
              <a:t>بی ثباتی اقتصادی </a:t>
            </a:r>
            <a:endParaRPr lang="fa-IR" sz="2000" b="1" dirty="0">
              <a:cs typeface="B Nazanin" panose="00000400000000000000" pitchFamily="2" charset="-78"/>
            </a:endParaRPr>
          </a:p>
        </p:txBody>
      </p:sp>
      <p:sp>
        <p:nvSpPr>
          <p:cNvPr id="57" name="Rounded Rectangle 56"/>
          <p:cNvSpPr/>
          <p:nvPr/>
        </p:nvSpPr>
        <p:spPr>
          <a:xfrm>
            <a:off x="2856504" y="4861164"/>
            <a:ext cx="1811108" cy="9398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8" name="TextBox 57"/>
          <p:cNvSpPr txBox="1"/>
          <p:nvPr/>
        </p:nvSpPr>
        <p:spPr>
          <a:xfrm>
            <a:off x="2943694" y="4964948"/>
            <a:ext cx="1535645" cy="707886"/>
          </a:xfrm>
          <a:prstGeom prst="rect">
            <a:avLst/>
          </a:prstGeom>
          <a:noFill/>
        </p:spPr>
        <p:txBody>
          <a:bodyPr wrap="square" rtlCol="1">
            <a:spAutoFit/>
          </a:bodyPr>
          <a:lstStyle/>
          <a:p>
            <a:r>
              <a:rPr lang="fa-IR" sz="2000" b="1" dirty="0" smtClean="0">
                <a:cs typeface="B Nazanin" panose="00000400000000000000" pitchFamily="2" charset="-78"/>
              </a:rPr>
              <a:t>عدم شفافیت سرمایه گذاری</a:t>
            </a:r>
            <a:endParaRPr lang="fa-IR" sz="2000" b="1" dirty="0">
              <a:cs typeface="B Nazanin" panose="00000400000000000000" pitchFamily="2" charset="-78"/>
            </a:endParaRPr>
          </a:p>
        </p:txBody>
      </p:sp>
      <p:sp>
        <p:nvSpPr>
          <p:cNvPr id="59" name="Rounded Rectangle 58"/>
          <p:cNvSpPr/>
          <p:nvPr/>
        </p:nvSpPr>
        <p:spPr>
          <a:xfrm>
            <a:off x="562726" y="4861164"/>
            <a:ext cx="1811108" cy="9398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0" name="TextBox 59"/>
          <p:cNvSpPr txBox="1"/>
          <p:nvPr/>
        </p:nvSpPr>
        <p:spPr>
          <a:xfrm>
            <a:off x="476655" y="4823231"/>
            <a:ext cx="1965799" cy="1015663"/>
          </a:xfrm>
          <a:prstGeom prst="rect">
            <a:avLst/>
          </a:prstGeom>
          <a:noFill/>
        </p:spPr>
        <p:txBody>
          <a:bodyPr wrap="square" rtlCol="1">
            <a:spAutoFit/>
          </a:bodyPr>
          <a:lstStyle/>
          <a:p>
            <a:pPr algn="ctr"/>
            <a:r>
              <a:rPr lang="fa-IR" sz="2000" b="1" dirty="0" smtClean="0">
                <a:cs typeface="B Nazanin" panose="00000400000000000000" pitchFamily="2" charset="-78"/>
              </a:rPr>
              <a:t>عدم داشتن نقشی در فرآیند جهانی شدن</a:t>
            </a:r>
            <a:endParaRPr lang="fa-IR" sz="2000" b="1" dirty="0">
              <a:cs typeface="B Nazanin" panose="00000400000000000000" pitchFamily="2" charset="-78"/>
            </a:endParaRPr>
          </a:p>
        </p:txBody>
      </p:sp>
      <p:sp>
        <p:nvSpPr>
          <p:cNvPr id="32" name="Rounded Rectangle 31"/>
          <p:cNvSpPr/>
          <p:nvPr/>
        </p:nvSpPr>
        <p:spPr>
          <a:xfrm>
            <a:off x="2371714" y="190373"/>
            <a:ext cx="1576708" cy="785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3" name="TextBox 32"/>
          <p:cNvSpPr txBox="1"/>
          <p:nvPr/>
        </p:nvSpPr>
        <p:spPr>
          <a:xfrm>
            <a:off x="2401915" y="382662"/>
            <a:ext cx="1571222" cy="369332"/>
          </a:xfrm>
          <a:prstGeom prst="rect">
            <a:avLst/>
          </a:prstGeom>
          <a:noFill/>
        </p:spPr>
        <p:txBody>
          <a:bodyPr wrap="square" rtlCol="1">
            <a:spAutoFit/>
          </a:bodyPr>
          <a:lstStyle/>
          <a:p>
            <a:pPr algn="ctr"/>
            <a:r>
              <a:rPr lang="fa-IR" dirty="0" smtClean="0">
                <a:solidFill>
                  <a:schemeClr val="bg1"/>
                </a:solidFill>
                <a:cs typeface="B Titr" panose="00000700000000000000" pitchFamily="2" charset="-78"/>
              </a:rPr>
              <a:t>جمع بندی</a:t>
            </a:r>
            <a:endParaRPr lang="fa-IR" dirty="0">
              <a:solidFill>
                <a:schemeClr val="bg1"/>
              </a:solidFill>
              <a:cs typeface="B Titr" panose="00000700000000000000" pitchFamily="2" charset="-78"/>
            </a:endParaRPr>
          </a:p>
        </p:txBody>
      </p:sp>
    </p:spTree>
    <p:extLst>
      <p:ext uri="{BB962C8B-B14F-4D97-AF65-F5344CB8AC3E}">
        <p14:creationId xmlns:p14="http://schemas.microsoft.com/office/powerpoint/2010/main" val="2032731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1657</TotalTime>
  <Words>1364</Words>
  <Application>Microsoft Office PowerPoint</Application>
  <PresentationFormat>Widescreen</PresentationFormat>
  <Paragraphs>158</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B Nazanin</vt:lpstr>
      <vt:lpstr>B Titr</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120</cp:revision>
  <dcterms:created xsi:type="dcterms:W3CDTF">2017-12-29T15:30:47Z</dcterms:created>
  <dcterms:modified xsi:type="dcterms:W3CDTF">2019-09-15T21:31:19Z</dcterms:modified>
</cp:coreProperties>
</file>